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486" r:id="rId2"/>
    <p:sldId id="487" r:id="rId3"/>
    <p:sldId id="488" r:id="rId4"/>
    <p:sldId id="491" r:id="rId5"/>
    <p:sldId id="539" r:id="rId6"/>
    <p:sldId id="548" r:id="rId7"/>
    <p:sldId id="544" r:id="rId8"/>
    <p:sldId id="540" r:id="rId9"/>
    <p:sldId id="515" r:id="rId10"/>
    <p:sldId id="538" r:id="rId11"/>
    <p:sldId id="526" r:id="rId12"/>
    <p:sldId id="541" r:id="rId13"/>
    <p:sldId id="535" r:id="rId14"/>
    <p:sldId id="542" r:id="rId15"/>
    <p:sldId id="523" r:id="rId16"/>
    <p:sldId id="549" r:id="rId17"/>
    <p:sldId id="525" r:id="rId18"/>
    <p:sldId id="550" r:id="rId19"/>
    <p:sldId id="528" r:id="rId20"/>
    <p:sldId id="533" r:id="rId21"/>
    <p:sldId id="545" r:id="rId22"/>
    <p:sldId id="529" r:id="rId23"/>
    <p:sldId id="530" r:id="rId24"/>
    <p:sldId id="531" r:id="rId25"/>
    <p:sldId id="532" r:id="rId26"/>
    <p:sldId id="536" r:id="rId27"/>
    <p:sldId id="54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100"/>
    <a:srgbClr val="0231A7"/>
    <a:srgbClr val="8FC320"/>
    <a:srgbClr val="99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0CF34-5466-4C09-8B8B-5A958BCAE99F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3EEB3-6DEA-48F1-9CD4-EDC2A04DB0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5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746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6C33-69AC-EFAE-26EC-616B52B5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911A42-0E5D-216A-2E46-5ABEE102E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9336F2-8596-F761-FF25-A044F9316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E3D672-56E9-3FFA-4EF9-D93FDB2290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5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DBF6-37A0-42BB-C5D4-4C00C6527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F9180F-614B-3D05-C568-7D053E45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F44EEE-E0F1-C843-5966-EEF14A225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C3B3B6-8A56-E98B-8501-90E055730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2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4BE7-670E-473A-D045-1CB990D2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036017-3BAB-F51A-3D3C-BD50B9F70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634F99-A11C-76C9-D6FC-3179AB8AC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6AB031-8CE6-B8BB-BD8A-6A317E92DC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54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897C-3314-83FA-6414-D9983ADD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A7C6E5-9D40-7F6E-7290-33E334D73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B8456E-CA07-9E10-387B-D74B5C3DA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A37890-BD18-44F0-66E0-184B96D26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22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15AD-5EAC-32D9-CD2E-821B7C62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ABC912-ACEE-4E03-F520-1D3011B9F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B5BF5F-1496-4C94-C949-B700A909E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DAAD02-B2DD-46B2-9409-6246AEC39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976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019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6EE53-B3B1-FBC5-2A06-1C976311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D360A9-41D1-9E0C-8C8E-83E55D200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96611A-FFD1-1C5D-2552-A835FA49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963630-AFA1-40DB-4BC6-5773C251B2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274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E56F4-6D62-D9A1-7F35-F6EB8E5A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35860A-5297-A7DD-267F-3A3F642C6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D3A385-7AE9-4429-6105-B5A389B2C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93CA2F-184E-9A74-AA2D-ACAE0FCAD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842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1077A-3895-3DCB-2458-8D6496BA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838CE7-9F26-62EF-F51D-ADC0DE073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7120D7-E1B9-BAA7-7B0F-62DA46DCB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F7157A-8375-39E0-398E-27C079754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71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D62F2-89B6-626C-AD5D-817BDF43A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E5EE5A-EC86-8306-6930-E6313FE08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2828E5-F2F4-5326-9C53-F4D9114BF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13DE97-08B2-2758-17F8-CF748FAD9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88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945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8CC6-C996-BF52-9E2B-1D364BFB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EB525-2FD9-F1BC-A112-19D718F38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4F9A8E-8E40-00CB-3E3A-A3F28CDDC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D33969-4239-66A2-97B5-626593F70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249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12610-8E44-82D1-46CA-868334178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CEB8BD-22A7-662A-12AC-58938E3E2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A2C0DA-DF83-AE47-FCEC-3E62FACBD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941996-3E0B-1F6E-BFB6-057C0D755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785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69A01-6264-B156-0F79-77256910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E7778C-0969-BE0B-1A4A-478B04D6C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3F5028-C5D4-7DB0-56BF-C15501BBE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99E91E-BF2A-E6DE-BA26-959378EEF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54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58E5-2C62-7119-4AB9-747A00AF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7A162F-DA28-4C55-8130-C5D67536B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EA164D-F987-9859-9D22-C17238625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9FE9B-2C60-3D44-6A03-6B4E35DFC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770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E74A0-1D60-FDCA-65BA-3E5FC315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846540-B5ED-91BD-CA28-65C3825F1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17E539-73D7-9E3B-3716-423EF887C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2B8630-3645-67D9-B224-168B093A6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368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1D8B6-4FA8-2B1B-1BA5-2B4A9C23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652940-2E85-BD83-C65E-63B6C6C89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5A3905-8B90-B3C2-9265-77A226998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209B05-C34A-0CC9-4AE4-BDC25FC77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39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386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042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C06F-1C49-6F79-F948-9908C2CC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5B0797-FADE-9D80-03D2-6341A2F81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BD5FEF-0EDC-A452-B31D-D129867F8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003637-FD25-5719-E013-FF0107B6D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87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F53B7-1AB9-5315-7362-A2154C41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2A1534-0D11-DDB9-F7BA-E84F7ECA2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706226-A867-12A0-8BD8-7BE6CA52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390F8-9296-27D7-6D66-EB352D8CB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13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7EE1-BCEE-C9A3-3C67-0C78986E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8DF61D-4E9D-0338-BAEF-1BA2E2D30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C02CD1-C5DB-A648-AC0A-2BF8020E3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0D872-1149-77CE-1905-5F29010A3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07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3B0F-7F3F-4DBF-F6B4-F4D2BC19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34AE00-B3D5-FB57-81BB-DD474A70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7AD77A-246F-EAF6-3439-AE1A4D392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4F4C4-3759-0EC9-3CA6-D076DEE0B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589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7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64CD62-FC4F-35B8-86B3-6EB888CEC836}"/>
              </a:ext>
            </a:extLst>
          </p:cNvPr>
          <p:cNvSpPr txBox="1"/>
          <p:nvPr userDrawn="1"/>
        </p:nvSpPr>
        <p:spPr>
          <a:xfrm>
            <a:off x="0" y="6334780"/>
            <a:ext cx="360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chemeClr val="lt1">
                    <a:lumMod val="50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求实求真 大气大为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F768A3-F39D-2634-3038-2C1B4BF36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116632"/>
            <a:ext cx="2085066" cy="51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142C58-0872-8347-AD16-5E85E2C9AA41}"/>
              </a:ext>
            </a:extLst>
          </p:cNvPr>
          <p:cNvSpPr txBox="1"/>
          <p:nvPr userDrawn="1"/>
        </p:nvSpPr>
        <p:spPr>
          <a:xfrm>
            <a:off x="0" y="6334780"/>
            <a:ext cx="360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chemeClr val="lt1">
                    <a:lumMod val="50000"/>
                  </a:schemeClr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求实求真 大气大为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C9AB04-FA79-8D4D-F8AB-C80E126ACF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116632"/>
            <a:ext cx="2085066" cy="51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7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79" indent="-357179" algn="just" defTabSz="914377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79" indent="-357179" algn="just" defTabSz="914377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2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5" Type="http://schemas.openxmlformats.org/officeDocument/2006/relationships/image" Target="../media/image56.jpg"/><Relationship Id="rId10" Type="http://schemas.openxmlformats.org/officeDocument/2006/relationships/image" Target="../media/image61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2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jpg"/><Relationship Id="rId5" Type="http://schemas.openxmlformats.org/officeDocument/2006/relationships/image" Target="../media/image64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2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g"/><Relationship Id="rId10" Type="http://schemas.openxmlformats.org/officeDocument/2006/relationships/image" Target="../media/image77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50BE054-0C4F-E873-3D71-B6DD4AB1DF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58" y="1184750"/>
            <a:ext cx="5097441" cy="507245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349289" y="4922031"/>
            <a:ext cx="3767378" cy="379656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小组成员：郭昊、陈劭杰、蔡明珠</a:t>
            </a:r>
            <a:endParaRPr kumimoji="1" lang="en-US" altLang="zh-CN" sz="1867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978" y="2528805"/>
            <a:ext cx="6825918" cy="15696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EM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的小鱼聚类分割算法设计及其实现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390108" y="4166691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 w="5" cap="flat">
            <a:solidFill>
              <a:schemeClr val="accent2">
                <a:lumMod val="10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solidFill>
              <a:schemeClr val="accent2">
                <a:lumMod val="100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F06D90-5A95-5CD8-15C5-20C35FC32ACE}"/>
              </a:ext>
            </a:extLst>
          </p:cNvPr>
          <p:cNvSpPr txBox="1"/>
          <p:nvPr/>
        </p:nvSpPr>
        <p:spPr>
          <a:xfrm>
            <a:off x="8235437" y="6257204"/>
            <a:ext cx="395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800" b="0" i="0" dirty="0"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求实求真 大气大为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7E6A06-4226-11FE-4907-8FD9474D5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48" y="1234511"/>
            <a:ext cx="4097535" cy="10146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7BEE7CC-24C7-D02C-A6C4-6B7DDCDFF225}"/>
              </a:ext>
            </a:extLst>
          </p:cNvPr>
          <p:cNvSpPr/>
          <p:nvPr/>
        </p:nvSpPr>
        <p:spPr>
          <a:xfrm>
            <a:off x="3348684" y="4405923"/>
            <a:ext cx="2573140" cy="379656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模式识别第三次大作业</a:t>
            </a:r>
            <a:endParaRPr kumimoji="1" lang="en-US" altLang="zh-CN" sz="1867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130069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F21A-94D7-99EF-8B12-E879460F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>
            <a:extLst>
              <a:ext uri="{FF2B5EF4-FFF2-40B4-BE49-F238E27FC236}">
                <a16:creationId xmlns:a16="http://schemas.microsoft.com/office/drawing/2014/main" id="{AA6AE383-4A64-AA5C-161B-8CF989F03015}"/>
              </a:ext>
            </a:extLst>
          </p:cNvPr>
          <p:cNvSpPr txBox="1"/>
          <p:nvPr/>
        </p:nvSpPr>
        <p:spPr>
          <a:xfrm>
            <a:off x="1614208" y="1794377"/>
            <a:ext cx="8896371" cy="19816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100000"/>
              </a:schemeClr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图像掩码处理和显示：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load_and_display_mask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函数通过读取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Mask.mat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文件中的掩码信息，提取出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309.bmp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图像中鱼身的有效像素。使用这些掩码信息显示着色区域的统计信息（如最大值和最小值）。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模型进行图像分割：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apply_gmm_to_image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函数用于将训练好的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模型应用在图像上，实现对每个像素点的分类。在处理过程中，将图像数据统一格式化然后用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模型预测每个像素的分类标签。将像素标签转换成相应颜色的图片，并绘制其轮廓。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3A6E14-45D1-5677-F057-9F269328C343}"/>
              </a:ext>
            </a:extLst>
          </p:cNvPr>
          <p:cNvSpPr/>
          <p:nvPr/>
        </p:nvSpPr>
        <p:spPr bwMode="auto">
          <a:xfrm>
            <a:off x="1193083" y="1375756"/>
            <a:ext cx="1929741" cy="4246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图像分割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A1B05B-57F6-B81F-107C-8ED1FC17A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8" y="237124"/>
            <a:ext cx="5260408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3.1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模型训练过程（任务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）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02616D52-1ABB-1E20-085F-369EC02CAC9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90207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E837-A6E3-5F9F-8E03-64C8D220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9F62BE8F-C38B-AB83-2BA7-BE43DCF55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380167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b="1" dirty="0">
                <a:latin typeface="Arial" panose="020B0604020202020204" pitchFamily="34" charset="0"/>
              </a:rPr>
              <a:t>3.2 </a:t>
            </a:r>
            <a:r>
              <a:rPr lang="zh-CN" altLang="en-US" b="1" dirty="0">
                <a:latin typeface="Arial" panose="020B0604020202020204" pitchFamily="34" charset="0"/>
              </a:rPr>
              <a:t>训练过程可视化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+mn-cs"/>
              <a:sym typeface="Calibri" pitchFamily="34" charset="0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EB7C3870-E514-AF86-71BA-20CAF693D64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F6F2F0-76E7-0DE7-CADE-9FCEBA825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21" y="457347"/>
            <a:ext cx="3258000" cy="2606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A6F8DB-C3C0-BDF3-C13B-A4E20909C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69" y="457347"/>
            <a:ext cx="3258000" cy="2606400"/>
          </a:xfrm>
          <a:prstGeom prst="rect">
            <a:avLst/>
          </a:prstGeom>
        </p:spPr>
      </p:pic>
      <p:sp>
        <p:nvSpPr>
          <p:cNvPr id="5" name="TextBox 49">
            <a:extLst>
              <a:ext uri="{FF2B5EF4-FFF2-40B4-BE49-F238E27FC236}">
                <a16:creationId xmlns:a16="http://schemas.microsoft.com/office/drawing/2014/main" id="{2CA3603F-41E6-92FA-17A4-B950F1E09F62}"/>
              </a:ext>
            </a:extLst>
          </p:cNvPr>
          <p:cNvSpPr txBox="1"/>
          <p:nvPr/>
        </p:nvSpPr>
        <p:spPr>
          <a:xfrm>
            <a:off x="5853334" y="3094435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gmm_training_process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39F58DBC-F9B6-E2D9-7AFC-29420778AD1B}"/>
              </a:ext>
            </a:extLst>
          </p:cNvPr>
          <p:cNvSpPr txBox="1"/>
          <p:nvPr/>
        </p:nvSpPr>
        <p:spPr>
          <a:xfrm>
            <a:off x="9425911" y="3082187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gmm_final_result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C5126-3420-7E44-815C-859FE0195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21" y="3345916"/>
            <a:ext cx="3163469" cy="2636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A64F1C-8F41-D158-1C05-A1C480F55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30" y="3376355"/>
            <a:ext cx="3155339" cy="2605785"/>
          </a:xfrm>
          <a:prstGeom prst="rect">
            <a:avLst/>
          </a:prstGeom>
        </p:spPr>
      </p:pic>
      <p:sp>
        <p:nvSpPr>
          <p:cNvPr id="7" name="TextBox 49">
            <a:extLst>
              <a:ext uri="{FF2B5EF4-FFF2-40B4-BE49-F238E27FC236}">
                <a16:creationId xmlns:a16="http://schemas.microsoft.com/office/drawing/2014/main" id="{A282BB82-EEBF-E083-A738-19A58096929E}"/>
              </a:ext>
            </a:extLst>
          </p:cNvPr>
          <p:cNvSpPr txBox="1"/>
          <p:nvPr/>
        </p:nvSpPr>
        <p:spPr>
          <a:xfrm>
            <a:off x="5699907" y="6066124"/>
            <a:ext cx="2168186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gmm_rgb_training_process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49">
            <a:extLst>
              <a:ext uri="{FF2B5EF4-FFF2-40B4-BE49-F238E27FC236}">
                <a16:creationId xmlns:a16="http://schemas.microsoft.com/office/drawing/2014/main" id="{9B9635A6-5306-66AA-84D5-151D83BFD02F}"/>
              </a:ext>
            </a:extLst>
          </p:cNvPr>
          <p:cNvSpPr txBox="1"/>
          <p:nvPr/>
        </p:nvSpPr>
        <p:spPr>
          <a:xfrm>
            <a:off x="9305274" y="6066124"/>
            <a:ext cx="1855168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gmm_rgb_final_result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41E2EC-56CA-5C3B-2611-87E8A425C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4" y="1380968"/>
            <a:ext cx="4359965" cy="342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49">
            <a:extLst>
              <a:ext uri="{FF2B5EF4-FFF2-40B4-BE49-F238E27FC236}">
                <a16:creationId xmlns:a16="http://schemas.microsoft.com/office/drawing/2014/main" id="{6607F93B-A60E-02C5-4308-B97BB165ACC9}"/>
              </a:ext>
            </a:extLst>
          </p:cNvPr>
          <p:cNvSpPr txBox="1"/>
          <p:nvPr/>
        </p:nvSpPr>
        <p:spPr>
          <a:xfrm>
            <a:off x="1989131" y="5053736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模型训练</a:t>
            </a:r>
            <a:r>
              <a:rPr lang="en-US" altLang="zh-CN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.gif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96059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9A86D-5D2B-F6AC-CD3C-0DC8A81A4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>
            <a:extLst>
              <a:ext uri="{FF2B5EF4-FFF2-40B4-BE49-F238E27FC236}">
                <a16:creationId xmlns:a16="http://schemas.microsoft.com/office/drawing/2014/main" id="{62A15E61-B0AC-DA61-8860-DCD95193402C}"/>
              </a:ext>
            </a:extLst>
          </p:cNvPr>
          <p:cNvSpPr txBox="1"/>
          <p:nvPr/>
        </p:nvSpPr>
        <p:spPr>
          <a:xfrm>
            <a:off x="1614208" y="1613402"/>
            <a:ext cx="8896371" cy="16616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100000"/>
              </a:schemeClr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OpenCV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读取图像并转换为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格式。通过颜色过滤来初步提取鱼的区域，利用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两种色彩空间确定鱼的橙色和白色范围，生成初步的掩码。合并不同颜色空间的掩码，并进行形态学闭合和开放操作以消除噪声。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边缘检测与轮廓提取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Canny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算法检测边缘，从中提取最大的轮廓作为鱼的主要区域。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最终掩码生成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填充轮廓内的小孔，并使用此掩码从图像中提取鱼区域，背景设为黑色。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3866D2-9274-6CB5-49AC-93F1C2144693}"/>
              </a:ext>
            </a:extLst>
          </p:cNvPr>
          <p:cNvSpPr/>
          <p:nvPr/>
        </p:nvSpPr>
        <p:spPr bwMode="auto">
          <a:xfrm>
            <a:off x="1193083" y="1194781"/>
            <a:ext cx="2995858" cy="4246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数据预处理与抓取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D4D7AE8E-9460-BFC1-80F8-F8DCCF3D3FD9}"/>
              </a:ext>
            </a:extLst>
          </p:cNvPr>
          <p:cNvSpPr txBox="1"/>
          <p:nvPr/>
        </p:nvSpPr>
        <p:spPr>
          <a:xfrm>
            <a:off x="1614208" y="3847621"/>
            <a:ext cx="8896371" cy="16616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100000"/>
              </a:schemeClr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lvl="0" indent="432000" defTabSz="457189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加载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模型，用于对输入图像的灰度值和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值进行聚类分析。将图像数据转化为一维数组然后用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预测每个像素属于哪个类。对每种分割后的结果提供带边界和不带边界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的图像可视化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432000" defTabSz="457189">
              <a:lnSpc>
                <a:spcPct val="13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process_all_images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函数对所有图像应用上述处理，确保每张图像都经过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分类。最后将处理后的结果图像保存在指定的目录结构下，便于后续分析和调整。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ACF6EF-2575-3B28-71E9-4A2F75C918C9}"/>
              </a:ext>
            </a:extLst>
          </p:cNvPr>
          <p:cNvSpPr/>
          <p:nvPr/>
        </p:nvSpPr>
        <p:spPr bwMode="auto">
          <a:xfrm>
            <a:off x="1193083" y="3429000"/>
            <a:ext cx="1929741" cy="4246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模型应用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756973-96B7-3983-3E99-7695157E8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8" y="237124"/>
            <a:ext cx="567077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3.3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 研究思路与方法（任务</a:t>
            </a:r>
            <a:r>
              <a:rPr lang="en-US" altLang="zh-CN" b="1" dirty="0">
                <a:latin typeface="Arial" panose="020B0604020202020204" pitchFamily="34" charset="0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）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172AC36-AAA4-4E5F-661A-E5E688D495A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54963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7BDA6-A972-66F2-A060-0B8B4610B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427EF9-1EEF-CCC7-62A0-DE0860AA0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23" y="903393"/>
            <a:ext cx="458015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E9E4004-BD3A-736E-E0A4-01F71CB57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4622413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b="1" dirty="0">
                <a:latin typeface="Arial" panose="020B0604020202020204" pitchFamily="34" charset="0"/>
              </a:rPr>
              <a:t>3.4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自动抠图和分割工具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CBEA7F29-D2B9-9010-E67E-B92A4A9E2FA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10" name="文本框 65"/>
          <p:cNvSpPr txBox="1"/>
          <p:nvPr/>
        </p:nvSpPr>
        <p:spPr>
          <a:xfrm>
            <a:off x="1689218" y="4799289"/>
            <a:ext cx="9168714" cy="16583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功能：</a:t>
            </a:r>
          </a:p>
          <a:p>
            <a:pPr marL="0" marR="0" lvl="0" indent="457189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选择图片文件进行抠图。</a:t>
            </a:r>
          </a:p>
          <a:p>
            <a:pPr marL="0" marR="0" lvl="0" indent="457189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算法提取图像中的特定区域（例如鱼的区域）。</a:t>
            </a:r>
          </a:p>
          <a:p>
            <a:pPr marL="0" marR="0" lvl="0" indent="457189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使用训练好的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（高斯混合模型）进行图像分割，支持灰度模式和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模式的选择。</a:t>
            </a:r>
          </a:p>
          <a:p>
            <a:pPr marL="0" marR="0" lvl="0" indent="457189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在界面中显示处理后的图像结果。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49">
            <a:extLst>
              <a:ext uri="{FF2B5EF4-FFF2-40B4-BE49-F238E27FC236}">
                <a16:creationId xmlns:a16="http://schemas.microsoft.com/office/drawing/2014/main" id="{AD20308B-2934-3BC8-FBA2-DB8C6E965C8F}"/>
              </a:ext>
            </a:extLst>
          </p:cNvPr>
          <p:cNvSpPr txBox="1"/>
          <p:nvPr/>
        </p:nvSpPr>
        <p:spPr>
          <a:xfrm>
            <a:off x="3051551" y="4730682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分割工具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.gif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17A28B-F04F-8582-EE66-CA3E39C08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2" y="903393"/>
            <a:ext cx="458015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49">
            <a:extLst>
              <a:ext uri="{FF2B5EF4-FFF2-40B4-BE49-F238E27FC236}">
                <a16:creationId xmlns:a16="http://schemas.microsoft.com/office/drawing/2014/main" id="{0404AF95-D74F-E254-0265-C654CC6174E1}"/>
              </a:ext>
            </a:extLst>
          </p:cNvPr>
          <p:cNvSpPr txBox="1"/>
          <p:nvPr/>
        </p:nvSpPr>
        <p:spPr>
          <a:xfrm>
            <a:off x="8378062" y="4730682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抠图操作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.gif</a:t>
            </a:r>
          </a:p>
        </p:txBody>
      </p:sp>
    </p:spTree>
    <p:extLst>
      <p:ext uri="{BB962C8B-B14F-4D97-AF65-F5344CB8AC3E}">
        <p14:creationId xmlns:p14="http://schemas.microsoft.com/office/powerpoint/2010/main" val="187504222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2233-29BA-7617-3726-4C126FDC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>
            <a:extLst>
              <a:ext uri="{FF2B5EF4-FFF2-40B4-BE49-F238E27FC236}">
                <a16:creationId xmlns:a16="http://schemas.microsoft.com/office/drawing/2014/main" id="{50A2BD10-ED0D-0878-F747-F666625F4A16}"/>
              </a:ext>
            </a:extLst>
          </p:cNvPr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5F606F57-A35A-85D3-3450-B6D7903B2E9C}"/>
              </a:ext>
            </a:extLst>
          </p:cNvPr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42DE3C27-5F01-0ECF-63A7-66A9C95C8EE6}"/>
              </a:ext>
            </a:extLst>
          </p:cNvPr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lang="en-US" altLang="zh-CN" sz="7200" b="1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D26D1D-02CE-AF20-359F-17E468B15B8D}"/>
              </a:ext>
            </a:extLst>
          </p:cNvPr>
          <p:cNvSpPr/>
          <p:nvPr/>
        </p:nvSpPr>
        <p:spPr>
          <a:xfrm>
            <a:off x="5638798" y="2692405"/>
            <a:ext cx="3877985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Arial"/>
                <a:ea typeface="微软雅黑"/>
              </a:rPr>
              <a:t>实验结果分析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A9F18F-B1A2-95E4-B0E6-B4697C6A2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" y="1339022"/>
            <a:ext cx="3630128" cy="36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4954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634917" y="237124"/>
            <a:ext cx="391548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4.1 Gray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（任务一）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716FB-CDAE-4BD6-546E-FEBBC3EF3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61" y="3617870"/>
            <a:ext cx="3120000" cy="23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310056-5BE0-89E3-3836-F8AFA7D3F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15" y="3479076"/>
            <a:ext cx="3234626" cy="253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F39E52-1673-CB31-A1B4-2B802C25F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61" y="925687"/>
            <a:ext cx="3120001" cy="23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FFE331-2B98-3F71-C76F-1A87C2811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16" y="760101"/>
            <a:ext cx="3234625" cy="253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3702FB-4BD5-6A34-F507-FF7E2CDF5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6" y="925494"/>
            <a:ext cx="3120000" cy="2340000"/>
          </a:xfrm>
          <a:prstGeom prst="rect">
            <a:avLst/>
          </a:prstGeom>
        </p:spPr>
      </p:pic>
      <p:sp>
        <p:nvSpPr>
          <p:cNvPr id="3" name="TextBox 49">
            <a:extLst>
              <a:ext uri="{FF2B5EF4-FFF2-40B4-BE49-F238E27FC236}">
                <a16:creationId xmlns:a16="http://schemas.microsoft.com/office/drawing/2014/main" id="{5D9F92C4-1769-463D-332A-22F70DD51418}"/>
              </a:ext>
            </a:extLst>
          </p:cNvPr>
          <p:cNvSpPr txBox="1"/>
          <p:nvPr/>
        </p:nvSpPr>
        <p:spPr>
          <a:xfrm>
            <a:off x="2251222" y="3298101"/>
            <a:ext cx="1248043" cy="206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309.bmp</a:t>
            </a:r>
          </a:p>
        </p:txBody>
      </p:sp>
      <p:sp>
        <p:nvSpPr>
          <p:cNvPr id="5" name="TextBox 49">
            <a:extLst>
              <a:ext uri="{FF2B5EF4-FFF2-40B4-BE49-F238E27FC236}">
                <a16:creationId xmlns:a16="http://schemas.microsoft.com/office/drawing/2014/main" id="{7EBACF3D-E0BB-F2E7-544F-E7F82A59E2BE}"/>
              </a:ext>
            </a:extLst>
          </p:cNvPr>
          <p:cNvSpPr txBox="1"/>
          <p:nvPr/>
        </p:nvSpPr>
        <p:spPr>
          <a:xfrm>
            <a:off x="4956482" y="3265494"/>
            <a:ext cx="2090801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only_gray_no_boundaries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F759E4DD-70F7-3ECF-4C31-B18A11E18CD9}"/>
              </a:ext>
            </a:extLst>
          </p:cNvPr>
          <p:cNvSpPr txBox="1"/>
          <p:nvPr/>
        </p:nvSpPr>
        <p:spPr>
          <a:xfrm>
            <a:off x="8206200" y="3271670"/>
            <a:ext cx="2052842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only_gray_with_boundaries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49">
            <a:extLst>
              <a:ext uri="{FF2B5EF4-FFF2-40B4-BE49-F238E27FC236}">
                <a16:creationId xmlns:a16="http://schemas.microsoft.com/office/drawing/2014/main" id="{27EFF18D-FFE4-FA56-A699-85BD40CFE647}"/>
              </a:ext>
            </a:extLst>
          </p:cNvPr>
          <p:cNvSpPr txBox="1"/>
          <p:nvPr/>
        </p:nvSpPr>
        <p:spPr>
          <a:xfrm>
            <a:off x="8354332" y="6004005"/>
            <a:ext cx="1814717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all_gray_with_boundaries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49">
            <a:extLst>
              <a:ext uri="{FF2B5EF4-FFF2-40B4-BE49-F238E27FC236}">
                <a16:creationId xmlns:a16="http://schemas.microsoft.com/office/drawing/2014/main" id="{6BDF5549-8AE6-5BDE-8EBD-9172A322D18F}"/>
              </a:ext>
            </a:extLst>
          </p:cNvPr>
          <p:cNvSpPr txBox="1"/>
          <p:nvPr/>
        </p:nvSpPr>
        <p:spPr>
          <a:xfrm>
            <a:off x="5035039" y="5968811"/>
            <a:ext cx="1705243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all_gray_no_boundaries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49">
            <a:extLst>
              <a:ext uri="{FF2B5EF4-FFF2-40B4-BE49-F238E27FC236}">
                <a16:creationId xmlns:a16="http://schemas.microsoft.com/office/drawing/2014/main" id="{F97B429B-6588-D8AB-64D9-71AD54A1911A}"/>
              </a:ext>
            </a:extLst>
          </p:cNvPr>
          <p:cNvSpPr txBox="1"/>
          <p:nvPr/>
        </p:nvSpPr>
        <p:spPr>
          <a:xfrm>
            <a:off x="668781" y="3617870"/>
            <a:ext cx="3467925" cy="2601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43200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灰度聚类图像展示了经过灰度处理后的鱼的区域。鱼的部分在图像中表现得相当明显，但鱼尾部的暗部却未能成功分割，导致其与背景部分难以区分。主要原因可能在于鱼尾部经过灰度转换后，其颜色与背景的亮度接近。这种相似性使得当前的灰度聚类效果不太理想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，故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引出改进试验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带边界的灰度聚类图像展示了经过聚类处理后的结果。红色轮廓的绘制使得不同区域之间的界限更加明显，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表明使用高斯混合模型（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）成功地将鱼的不同区域聚类出来。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8726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729A6C5-0891-D1B5-C0C3-7AD32D5BC3E0}"/>
              </a:ext>
            </a:extLst>
          </p:cNvPr>
          <p:cNvSpPr txBox="1"/>
          <p:nvPr/>
        </p:nvSpPr>
        <p:spPr>
          <a:xfrm>
            <a:off x="1470581" y="2871788"/>
            <a:ext cx="9539926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32000">
              <a:lnSpc>
                <a:spcPct val="13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我们推测是由于目前的聚类分类颗粒度不够精细，影响了分割的准确性。因此，接下来将对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类、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类、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类和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类的聚类结果进行对比分析。可以看出增加聚类数量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提升了分割效果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，更好地展现了聚类数量对结果的影响。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0E4A82-252D-0B61-56FC-5474164756E4}"/>
              </a:ext>
            </a:extLst>
          </p:cNvPr>
          <p:cNvSpPr txBox="1"/>
          <p:nvPr/>
        </p:nvSpPr>
        <p:spPr>
          <a:xfrm>
            <a:off x="769816" y="5710858"/>
            <a:ext cx="10652367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32000">
              <a:lnSpc>
                <a:spcPct val="13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对比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（左）和随机（右）初始化方法在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类分割中的效果，发现随机初始化在极端情况下可能完全无法分割，导致分类几乎全部聚集在一起。而采用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初始化则相对能够获得稳定的分类结果。这与初始值的不稳定性有关。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 descr="黑白色的猫&#10;&#10;中度可信度描述已自动生成">
            <a:extLst>
              <a:ext uri="{FF2B5EF4-FFF2-40B4-BE49-F238E27FC236}">
                <a16:creationId xmlns:a16="http://schemas.microsoft.com/office/drawing/2014/main" id="{50CA7335-A603-AB88-1AFD-F1F87B41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2398"/>
            <a:ext cx="3048000" cy="2286000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20" name="图片 19" descr="戴帽子的猫&#10;&#10;中度可信度描述已自动生成">
            <a:extLst>
              <a:ext uri="{FF2B5EF4-FFF2-40B4-BE49-F238E27FC236}">
                <a16:creationId xmlns:a16="http://schemas.microsoft.com/office/drawing/2014/main" id="{2D1E1727-F20A-17B9-5565-4C354108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22398"/>
            <a:ext cx="3048000" cy="2286000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22" name="图片 21" descr="卡通人物&#10;&#10;低可信度描述已自动生成">
            <a:extLst>
              <a:ext uri="{FF2B5EF4-FFF2-40B4-BE49-F238E27FC236}">
                <a16:creationId xmlns:a16="http://schemas.microsoft.com/office/drawing/2014/main" id="{F6DFDF58-9052-17FA-90C7-8C14B2D99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98"/>
            <a:ext cx="3048000" cy="2286000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80E3231-28F0-DE95-3187-5BB233E24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22398"/>
            <a:ext cx="3048000" cy="2286000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30" name="图片 29" descr="图片包含 背景图案&#10;&#10;描述已自动生成">
            <a:extLst>
              <a:ext uri="{FF2B5EF4-FFF2-40B4-BE49-F238E27FC236}">
                <a16:creationId xmlns:a16="http://schemas.microsoft.com/office/drawing/2014/main" id="{4AD2B51C-57C2-1D64-B2B3-B87E9E9CC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85" y="3441110"/>
            <a:ext cx="3048000" cy="2286000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33" name="图片 32" descr="图表, 直方图&#10;&#10;描述已自动生成">
            <a:extLst>
              <a:ext uri="{FF2B5EF4-FFF2-40B4-BE49-F238E27FC236}">
                <a16:creationId xmlns:a16="http://schemas.microsoft.com/office/drawing/2014/main" id="{5F6ABF7D-F151-E9A9-30D9-D50E21086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54" y="3598521"/>
            <a:ext cx="2992450" cy="1994967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33F8BED-A99C-AEC7-CF21-3A0096667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753" y="3598521"/>
            <a:ext cx="2998447" cy="1994967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pic>
        <p:nvPicPr>
          <p:cNvPr id="38" name="图片 37" descr="图片包含 游戏机&#10;&#10;描述已自动生成">
            <a:extLst>
              <a:ext uri="{FF2B5EF4-FFF2-40B4-BE49-F238E27FC236}">
                <a16:creationId xmlns:a16="http://schemas.microsoft.com/office/drawing/2014/main" id="{85C5C15D-B265-E698-6259-A950800FB1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" y="3441110"/>
            <a:ext cx="3048000" cy="2286000"/>
          </a:xfrm>
          <a:prstGeom prst="rect">
            <a:avLst/>
          </a:prstGeom>
          <a:ln w="19050">
            <a:solidFill>
              <a:srgbClr val="9C0100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007C717-49E1-A808-E8EF-9732D1619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95719"/>
            <a:ext cx="339130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4.1 </a:t>
            </a:r>
            <a:r>
              <a:rPr lang="zh-CN" altLang="en-US" b="1" dirty="0">
                <a:latin typeface="Arial" panose="020B0604020202020204" pitchFamily="34" charset="0"/>
              </a:rPr>
              <a:t>改进对比试验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+mn-cs"/>
              <a:sym typeface="Calibri" pitchFamily="34" charset="0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BC2D400B-5A62-EA98-B6AC-ACA5C07437F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68316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3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DA43-62B6-6F86-F506-FA79419C0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C99464C-1C70-ADC0-DF6D-2BD5A7DA7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389304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4.2 RGB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（任务一）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F91BD7F3-1B74-8302-01C0-BA023F3F1FF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DD2D0E-5718-C3DC-83E3-FEAF20714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15" y="3580985"/>
            <a:ext cx="3120000" cy="23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DFC705-A655-B119-E6C3-3E3C530A5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02" y="3461401"/>
            <a:ext cx="3234626" cy="253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C945F-6FED-693F-AA82-8FEDD5391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49" y="913909"/>
            <a:ext cx="3120000" cy="23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76640D-C7EF-D659-D5F8-3AD422BC3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02" y="744484"/>
            <a:ext cx="3234627" cy="253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1E8C5D-C463-3A99-BAEA-E63CF894C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96" y="913909"/>
            <a:ext cx="3120000" cy="2340000"/>
          </a:xfrm>
          <a:prstGeom prst="rect">
            <a:avLst/>
          </a:prstGeom>
        </p:spPr>
      </p:pic>
      <p:sp>
        <p:nvSpPr>
          <p:cNvPr id="3" name="TextBox 49">
            <a:extLst>
              <a:ext uri="{FF2B5EF4-FFF2-40B4-BE49-F238E27FC236}">
                <a16:creationId xmlns:a16="http://schemas.microsoft.com/office/drawing/2014/main" id="{2756EC00-00DE-3D1A-A4F0-83950F9ED1DB}"/>
              </a:ext>
            </a:extLst>
          </p:cNvPr>
          <p:cNvSpPr txBox="1"/>
          <p:nvPr/>
        </p:nvSpPr>
        <p:spPr>
          <a:xfrm>
            <a:off x="2478629" y="3277015"/>
            <a:ext cx="2055479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309.bmp</a:t>
            </a:r>
          </a:p>
        </p:txBody>
      </p:sp>
      <p:sp>
        <p:nvSpPr>
          <p:cNvPr id="4" name="TextBox 49">
            <a:extLst>
              <a:ext uri="{FF2B5EF4-FFF2-40B4-BE49-F238E27FC236}">
                <a16:creationId xmlns:a16="http://schemas.microsoft.com/office/drawing/2014/main" id="{2D20A84C-3FE3-AAEE-499B-E4D466ADA7E8}"/>
              </a:ext>
            </a:extLst>
          </p:cNvPr>
          <p:cNvSpPr txBox="1"/>
          <p:nvPr/>
        </p:nvSpPr>
        <p:spPr>
          <a:xfrm>
            <a:off x="8466125" y="3253239"/>
            <a:ext cx="2055479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only_rgb_with_boundaries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0785551F-B624-AEE6-C024-688EBE15BFB7}"/>
              </a:ext>
            </a:extLst>
          </p:cNvPr>
          <p:cNvSpPr txBox="1"/>
          <p:nvPr/>
        </p:nvSpPr>
        <p:spPr>
          <a:xfrm>
            <a:off x="5148199" y="3224664"/>
            <a:ext cx="2055479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only_rgb_no_boundaries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AF4493C9-A718-51C1-5C07-6B4A966F0E1D}"/>
              </a:ext>
            </a:extLst>
          </p:cNvPr>
          <p:cNvSpPr txBox="1"/>
          <p:nvPr/>
        </p:nvSpPr>
        <p:spPr>
          <a:xfrm>
            <a:off x="8530984" y="5999401"/>
            <a:ext cx="2055479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all_rgb_with_boundaries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49">
            <a:extLst>
              <a:ext uri="{FF2B5EF4-FFF2-40B4-BE49-F238E27FC236}">
                <a16:creationId xmlns:a16="http://schemas.microsoft.com/office/drawing/2014/main" id="{8D7A645B-FF3B-D618-14F6-850AFE86CEF8}"/>
              </a:ext>
            </a:extLst>
          </p:cNvPr>
          <p:cNvSpPr txBox="1"/>
          <p:nvPr/>
        </p:nvSpPr>
        <p:spPr>
          <a:xfrm>
            <a:off x="5243449" y="5999401"/>
            <a:ext cx="2055479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all_rgb_no_boundaries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49">
            <a:extLst>
              <a:ext uri="{FF2B5EF4-FFF2-40B4-BE49-F238E27FC236}">
                <a16:creationId xmlns:a16="http://schemas.microsoft.com/office/drawing/2014/main" id="{A1BB6B6E-2E85-8FC5-86DD-2EBA65862F8B}"/>
              </a:ext>
            </a:extLst>
          </p:cNvPr>
          <p:cNvSpPr txBox="1"/>
          <p:nvPr/>
        </p:nvSpPr>
        <p:spPr>
          <a:xfrm>
            <a:off x="1150396" y="3900675"/>
            <a:ext cx="2986310" cy="1511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432000" algn="just" defTabSz="457189">
              <a:lnSpc>
                <a:spcPts val="1733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可以看出，原始图像与使用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进行聚类后的图片效果对比显著。通过聚类获得的边界，红色边框清晰地标示出小鱼及其边缘。尽管聚类能够识别出鱼的轮廓，但仍然存在一些模糊区域，显示出以往相似度过高的部分，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引出改进试验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4590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E6C21-3783-D4E1-4D15-6C9A81C52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E331BD0-9FB4-2880-86A4-00DF4C4295AA}"/>
              </a:ext>
            </a:extLst>
          </p:cNvPr>
          <p:cNvSpPr txBox="1"/>
          <p:nvPr/>
        </p:nvSpPr>
        <p:spPr>
          <a:xfrm>
            <a:off x="358219" y="2949459"/>
            <a:ext cx="11719090" cy="78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32000">
              <a:lnSpc>
                <a:spcPct val="130000"/>
              </a:lnSpc>
            </a:pP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random_rgb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4-10-30-50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类聚类，可以观察到不同类别的聚类纹理和颜色呈现出了各自不同的效果。其中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类聚类的效果最佳，各个颜色区域的分割提供了丰富的细节，明显提升了分类效果。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32000"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出现了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类聚类效果优于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类的情况，说明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类聚类可能导致某种程度的过度分割。这一现象表明，在选择聚类类别时，适度的分类数量能够更有效地保留图像细节。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D70F993-CBD2-6685-9921-841A520C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668"/>
            <a:ext cx="3048000" cy="2286000"/>
          </a:xfrm>
          <a:prstGeom prst="rect">
            <a:avLst/>
          </a:prstGeom>
        </p:spPr>
      </p:pic>
      <p:pic>
        <p:nvPicPr>
          <p:cNvPr id="40" name="图片 39" descr="图片包含 游戏机, 食物&#10;&#10;描述已自动生成">
            <a:extLst>
              <a:ext uri="{FF2B5EF4-FFF2-40B4-BE49-F238E27FC236}">
                <a16:creationId xmlns:a16="http://schemas.microsoft.com/office/drawing/2014/main" id="{CAECE7A0-3DF9-8B87-2319-4337711B1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548"/>
            <a:ext cx="3048000" cy="2286000"/>
          </a:xfrm>
          <a:prstGeom prst="rect">
            <a:avLst/>
          </a:prstGeom>
        </p:spPr>
      </p:pic>
      <p:pic>
        <p:nvPicPr>
          <p:cNvPr id="42" name="图片 41" descr="地图&#10;&#10;描述已自动生成">
            <a:extLst>
              <a:ext uri="{FF2B5EF4-FFF2-40B4-BE49-F238E27FC236}">
                <a16:creationId xmlns:a16="http://schemas.microsoft.com/office/drawing/2014/main" id="{AB976877-35D9-6EF9-68A1-3467F623B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17668"/>
            <a:ext cx="3048000" cy="2286000"/>
          </a:xfrm>
          <a:prstGeom prst="rect">
            <a:avLst/>
          </a:prstGeom>
        </p:spPr>
      </p:pic>
      <p:pic>
        <p:nvPicPr>
          <p:cNvPr id="44" name="图片 43" descr="图片包含 游戏机, 食物&#10;&#10;描述已自动生成">
            <a:extLst>
              <a:ext uri="{FF2B5EF4-FFF2-40B4-BE49-F238E27FC236}">
                <a16:creationId xmlns:a16="http://schemas.microsoft.com/office/drawing/2014/main" id="{607CD052-D991-D8D8-CAA9-D2B3E9AD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90548"/>
            <a:ext cx="3048000" cy="2286000"/>
          </a:xfrm>
          <a:prstGeom prst="rect">
            <a:avLst/>
          </a:prstGeom>
        </p:spPr>
      </p:pic>
      <p:pic>
        <p:nvPicPr>
          <p:cNvPr id="46" name="图片 45" descr="图片包含 游戏机, 食物&#10;&#10;描述已自动生成">
            <a:extLst>
              <a:ext uri="{FF2B5EF4-FFF2-40B4-BE49-F238E27FC236}">
                <a16:creationId xmlns:a16="http://schemas.microsoft.com/office/drawing/2014/main" id="{D68C8805-298E-35A1-B70F-59702D968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7668"/>
            <a:ext cx="3048000" cy="2286000"/>
          </a:xfrm>
          <a:prstGeom prst="rect">
            <a:avLst/>
          </a:prstGeom>
        </p:spPr>
      </p:pic>
      <p:pic>
        <p:nvPicPr>
          <p:cNvPr id="48" name="图片 47" descr="图片包含 游戏机, 食物&#10;&#10;描述已自动生成">
            <a:extLst>
              <a:ext uri="{FF2B5EF4-FFF2-40B4-BE49-F238E27FC236}">
                <a16:creationId xmlns:a16="http://schemas.microsoft.com/office/drawing/2014/main" id="{6B9CF5F3-A078-32B2-502C-2AD24A76B9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0548"/>
            <a:ext cx="3048000" cy="2286000"/>
          </a:xfrm>
          <a:prstGeom prst="rect">
            <a:avLst/>
          </a:prstGeom>
        </p:spPr>
      </p:pic>
      <p:pic>
        <p:nvPicPr>
          <p:cNvPr id="51" name="图片 50" descr="图片包含 橙子, 穿着, 食物, 男人&#10;&#10;描述已自动生成">
            <a:extLst>
              <a:ext uri="{FF2B5EF4-FFF2-40B4-BE49-F238E27FC236}">
                <a16:creationId xmlns:a16="http://schemas.microsoft.com/office/drawing/2014/main" id="{472E47A9-2A22-CAA7-FAD2-7D283C752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717668"/>
            <a:ext cx="3048000" cy="2286000"/>
          </a:xfrm>
          <a:prstGeom prst="rect">
            <a:avLst/>
          </a:prstGeom>
        </p:spPr>
      </p:pic>
      <p:pic>
        <p:nvPicPr>
          <p:cNvPr id="53" name="图片 52" descr="地图&#10;&#10;低可信度描述已自动生成">
            <a:extLst>
              <a:ext uri="{FF2B5EF4-FFF2-40B4-BE49-F238E27FC236}">
                <a16:creationId xmlns:a16="http://schemas.microsoft.com/office/drawing/2014/main" id="{43AE244A-8A6D-7518-AA94-05342F871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90548"/>
            <a:ext cx="3048000" cy="228600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2D644CA-3B21-0EA7-4BE3-E1457F00F246}"/>
              </a:ext>
            </a:extLst>
          </p:cNvPr>
          <p:cNvSpPr txBox="1"/>
          <p:nvPr/>
        </p:nvSpPr>
        <p:spPr>
          <a:xfrm>
            <a:off x="2679921" y="6014172"/>
            <a:ext cx="6573238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kmeans_rgb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4-10-30-50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类聚类，可以观察到随着聚类数量的增加，效果出现了稳定的提升。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B8088A-0903-90A9-7953-E5A8130B0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152281"/>
            <a:ext cx="339130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4.2 </a:t>
            </a:r>
            <a:r>
              <a:rPr lang="zh-CN" altLang="en-US" b="1" dirty="0">
                <a:latin typeface="Arial" panose="020B0604020202020204" pitchFamily="34" charset="0"/>
              </a:rPr>
              <a:t>改进对比试验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+mn-cs"/>
              <a:sym typeface="Calibri" pitchFamily="34" charset="0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4B42DF25-9313-037D-E55A-80384D2C062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124878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6CEB-2D1B-A19B-91B7-DDE9D9EE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D7D316-CC73-E74F-1C29-919414EDF3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EF4D1F2-88E8-E03A-1183-8253FD13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567077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4.3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抓取过程（任务</a:t>
            </a:r>
            <a:r>
              <a:rPr lang="zh-CN" altLang="en-US" b="1" dirty="0">
                <a:latin typeface="Arial" panose="020B0604020202020204" pitchFamily="34" charset="0"/>
              </a:rPr>
              <a:t>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方法</a:t>
            </a:r>
            <a:r>
              <a:rPr lang="en-US" altLang="zh-CN" b="1" dirty="0">
                <a:latin typeface="Arial" panose="020B0604020202020204" pitchFamily="34" charset="0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7176E153-4BDB-666D-4EBE-B61EED9956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C6F55-FFE6-C6A9-1F1C-69CDB868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4" y="918237"/>
            <a:ext cx="5373476" cy="2388212"/>
          </a:xfrm>
          <a:prstGeom prst="rect">
            <a:avLst/>
          </a:prstGeom>
        </p:spPr>
      </p:pic>
      <p:sp>
        <p:nvSpPr>
          <p:cNvPr id="5" name="TextBox 49">
            <a:extLst>
              <a:ext uri="{FF2B5EF4-FFF2-40B4-BE49-F238E27FC236}">
                <a16:creationId xmlns:a16="http://schemas.microsoft.com/office/drawing/2014/main" id="{5B3A35AE-63F0-CFC6-B201-EBE687CA910D}"/>
              </a:ext>
            </a:extLst>
          </p:cNvPr>
          <p:cNvSpPr txBox="1"/>
          <p:nvPr/>
        </p:nvSpPr>
        <p:spPr>
          <a:xfrm>
            <a:off x="2233702" y="3415686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311_grabcut_combined_steps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DE79D6-B42A-51DA-3119-5B97C4A44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00" y="918237"/>
            <a:ext cx="5373476" cy="2388212"/>
          </a:xfrm>
          <a:prstGeom prst="rect">
            <a:avLst/>
          </a:prstGeom>
        </p:spPr>
      </p:pic>
      <p:sp>
        <p:nvSpPr>
          <p:cNvPr id="8" name="TextBox 49">
            <a:extLst>
              <a:ext uri="{FF2B5EF4-FFF2-40B4-BE49-F238E27FC236}">
                <a16:creationId xmlns:a16="http://schemas.microsoft.com/office/drawing/2014/main" id="{E2BA981F-8802-5CEB-DDC8-7B9287E51ADF}"/>
              </a:ext>
            </a:extLst>
          </p:cNvPr>
          <p:cNvSpPr txBox="1"/>
          <p:nvPr/>
        </p:nvSpPr>
        <p:spPr>
          <a:xfrm>
            <a:off x="7875313" y="3415686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313_grabcut_combined_steps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478C21-6E36-D20B-3205-262D25EBE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4" y="3728505"/>
            <a:ext cx="5373476" cy="2388212"/>
          </a:xfrm>
          <a:prstGeom prst="rect">
            <a:avLst/>
          </a:prstGeom>
        </p:spPr>
      </p:pic>
      <p:sp>
        <p:nvSpPr>
          <p:cNvPr id="11" name="TextBox 49">
            <a:extLst>
              <a:ext uri="{FF2B5EF4-FFF2-40B4-BE49-F238E27FC236}">
                <a16:creationId xmlns:a16="http://schemas.microsoft.com/office/drawing/2014/main" id="{92B45391-8274-0106-182A-F6F8475EA99E}"/>
              </a:ext>
            </a:extLst>
          </p:cNvPr>
          <p:cNvSpPr txBox="1"/>
          <p:nvPr/>
        </p:nvSpPr>
        <p:spPr>
          <a:xfrm>
            <a:off x="2233702" y="6225954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315_grabcut_combined_steps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8A97E5-945A-B534-82BF-0E3D0E193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00" y="3728505"/>
            <a:ext cx="5373476" cy="2388212"/>
          </a:xfrm>
          <a:prstGeom prst="rect">
            <a:avLst/>
          </a:prstGeom>
        </p:spPr>
      </p:pic>
      <p:sp>
        <p:nvSpPr>
          <p:cNvPr id="14" name="TextBox 49">
            <a:extLst>
              <a:ext uri="{FF2B5EF4-FFF2-40B4-BE49-F238E27FC236}">
                <a16:creationId xmlns:a16="http://schemas.microsoft.com/office/drawing/2014/main" id="{C31A4B09-9110-2F9F-F7D2-31E2EF1FDCA1}"/>
              </a:ext>
            </a:extLst>
          </p:cNvPr>
          <p:cNvSpPr txBox="1"/>
          <p:nvPr/>
        </p:nvSpPr>
        <p:spPr>
          <a:xfrm>
            <a:off x="7875313" y="6225954"/>
            <a:ext cx="2124720" cy="20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317_grabcut_combined_steps</a:t>
            </a:r>
          </a:p>
        </p:txBody>
      </p:sp>
    </p:spTree>
    <p:extLst>
      <p:ext uri="{BB962C8B-B14F-4D97-AF65-F5344CB8AC3E}">
        <p14:creationId xmlns:p14="http://schemas.microsoft.com/office/powerpoint/2010/main" val="244328362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4188" y="622441"/>
            <a:ext cx="1528413" cy="1528413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6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27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CONTENTS</a:t>
              </a:r>
              <a:endPara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9" name="Freeform 5"/>
          <p:cNvSpPr>
            <a:spLocks/>
          </p:cNvSpPr>
          <p:nvPr/>
        </p:nvSpPr>
        <p:spPr bwMode="auto">
          <a:xfrm>
            <a:off x="3177" y="3514337"/>
            <a:ext cx="12188825" cy="1446568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2">
                <a:lumMod val="10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1019477" y="5397506"/>
            <a:ext cx="1683771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任务描述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9471890" y="2839990"/>
            <a:ext cx="2092243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4.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实验结果分析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3736476" y="3298894"/>
            <a:ext cx="2274746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研究方法与思路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6324745" y="4402790"/>
            <a:ext cx="2700245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3.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模型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训练过程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367670" y="4237668"/>
            <a:ext cx="999564" cy="1001764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4369341" y="3988148"/>
            <a:ext cx="999564" cy="1001764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7181175" y="3181199"/>
            <a:ext cx="999564" cy="999925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10022485" y="3445122"/>
            <a:ext cx="999564" cy="1001763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91252EE-759B-5D4B-CCF4-81BB2421E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033" y="118617"/>
            <a:ext cx="2393127" cy="5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3244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8AF09-DAAA-B499-A436-436C547A6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F9DD78-F043-16B7-DE40-36F3E802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AAEE599-E224-2B08-702D-9F6B839D9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567077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4.3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抓取过程（任务</a:t>
            </a:r>
            <a:r>
              <a:rPr lang="zh-CN" altLang="en-US" b="1" dirty="0">
                <a:latin typeface="Arial" panose="020B0604020202020204" pitchFamily="34" charset="0"/>
              </a:rPr>
              <a:t>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方法</a:t>
            </a:r>
            <a:r>
              <a:rPr lang="en-US" altLang="zh-CN" b="1" dirty="0">
                <a:latin typeface="Arial" panose="020B0604020202020204" pitchFamily="34" charset="0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19019C7-D6AD-37E2-5F72-6BF5F6B27D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EF1BFD-80DE-23C8-8A51-582A4E1C0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1442720"/>
            <a:ext cx="5958840" cy="1986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48E6F-1E5E-2C7C-C90B-2AA3F287B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42720"/>
            <a:ext cx="5958840" cy="19862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6A942F5-7ED4-A937-F76E-852E3B650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3556000"/>
            <a:ext cx="5958840" cy="198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1FC0561-0B12-B627-3E5A-18E5BB0C7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556000"/>
            <a:ext cx="5958840" cy="1986280"/>
          </a:xfrm>
          <a:prstGeom prst="rect">
            <a:avLst/>
          </a:prstGeom>
        </p:spPr>
      </p:pic>
      <p:sp>
        <p:nvSpPr>
          <p:cNvPr id="3" name="TextBox 49">
            <a:extLst>
              <a:ext uri="{FF2B5EF4-FFF2-40B4-BE49-F238E27FC236}">
                <a16:creationId xmlns:a16="http://schemas.microsoft.com/office/drawing/2014/main" id="{56E30529-E625-89D4-F075-1455E2585ED7}"/>
              </a:ext>
            </a:extLst>
          </p:cNvPr>
          <p:cNvSpPr txBox="1"/>
          <p:nvPr/>
        </p:nvSpPr>
        <p:spPr>
          <a:xfrm>
            <a:off x="5457062" y="559500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直接颜色过滤法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99805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553C-7753-0B59-620A-A70AD7AB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F025E50-3807-84B2-91B1-BF33F2181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257056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4.3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模型对比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E39DA460-336F-B196-4B09-2901A479467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3" name="文本框 65">
            <a:extLst>
              <a:ext uri="{FF2B5EF4-FFF2-40B4-BE49-F238E27FC236}">
                <a16:creationId xmlns:a16="http://schemas.microsoft.com/office/drawing/2014/main" id="{7489FA5E-1D42-70B5-4A82-030B996A7673}"/>
              </a:ext>
            </a:extLst>
          </p:cNvPr>
          <p:cNvSpPr txBox="1"/>
          <p:nvPr/>
        </p:nvSpPr>
        <p:spPr>
          <a:xfrm>
            <a:off x="1866900" y="1083236"/>
            <a:ext cx="8458200" cy="5179303"/>
          </a:xfrm>
          <a:prstGeom prst="rect">
            <a:avLst/>
          </a:prstGeom>
          <a:noFill/>
          <a:ln>
            <a:solidFill>
              <a:srgbClr val="0231A7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本项目中，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颜色范围过滤法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分别应用于鱼类区域的提取，两者的主要区别与适用场景如下：</a:t>
            </a:r>
          </a:p>
          <a:p>
            <a:pPr marL="0" marR="0" lvl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灵活性与准确性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更灵活，适合复杂背景的场景，通过高斯混合模型不断优化前景和背景的边界。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颜色过滤方法适合颜色对比明显的场景，快速有效，但对复杂背景的处理能力较弱。</a:t>
            </a:r>
          </a:p>
          <a:p>
            <a:pPr marL="0" marR="0" lvl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边界处理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对边界的处理较为精细，特别是在前景形状复杂时能准确分割。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颜色过滤方法的边界处理需要额外算法，否则实际应用中不能获得清晰平滑的边界。 </a:t>
            </a:r>
          </a:p>
          <a:p>
            <a:pPr marL="0" marR="0" lvl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实现复杂度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实现复杂，计算时间较长，适合追求精度的场景。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颜色过滤方法实现简单，计算速度快，但对颜色范围的选取较为依赖，需要分析图像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直方图给出过滤参数，会对结果产生影响。</a:t>
            </a:r>
          </a:p>
          <a:p>
            <a:pPr marL="0" marR="0" lvl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对颜色变化的敏感性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能适应前景和背景颜色相近的情况，因为它依靠迭代优化进行前景与背景建模。</a:t>
            </a:r>
          </a:p>
          <a:p>
            <a:pPr marL="0" marR="0" lvl="0" indent="4572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颜色过滤对颜色的变化非常敏感，如果前景目标的颜色多样，容易出现错误分割。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62369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BD57-3841-AA57-CB52-EA5F8901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1E4FBD-6B1A-D3CD-1764-6C54F92B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0BAB933-C4F7-6B48-50BA-566343502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475866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lvl="0" defTabSz="457189"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4.4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灰度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聚类（任务二）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8D1AB92E-13F2-DF57-398A-6EB091CFA3A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BCE2F-63E3-4091-AB9A-328858F50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8" y="1412081"/>
            <a:ext cx="2601402" cy="1951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AFAAE5-9300-C0AA-83E9-E7223B7F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06" y="1229910"/>
            <a:ext cx="2726921" cy="21889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7CCACB-B75D-1559-C16A-507DE57F6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7" y="3704965"/>
            <a:ext cx="2601402" cy="19510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B7183C-A442-A20F-8D3A-504526F95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06" y="3534844"/>
            <a:ext cx="2722196" cy="2185200"/>
          </a:xfrm>
          <a:prstGeom prst="rect">
            <a:avLst/>
          </a:prstGeom>
        </p:spPr>
      </p:pic>
      <p:sp>
        <p:nvSpPr>
          <p:cNvPr id="11" name="TextBox 49">
            <a:extLst>
              <a:ext uri="{FF2B5EF4-FFF2-40B4-BE49-F238E27FC236}">
                <a16:creationId xmlns:a16="http://schemas.microsoft.com/office/drawing/2014/main" id="{6838D174-F0B1-7496-A510-148E132CBB8C}"/>
              </a:ext>
            </a:extLst>
          </p:cNvPr>
          <p:cNvSpPr txBox="1"/>
          <p:nvPr/>
        </p:nvSpPr>
        <p:spPr>
          <a:xfrm>
            <a:off x="2402135" y="342900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311_clustered_gray</a:t>
            </a:r>
          </a:p>
        </p:txBody>
      </p:sp>
      <p:sp>
        <p:nvSpPr>
          <p:cNvPr id="14" name="TextBox 49">
            <a:extLst>
              <a:ext uri="{FF2B5EF4-FFF2-40B4-BE49-F238E27FC236}">
                <a16:creationId xmlns:a16="http://schemas.microsoft.com/office/drawing/2014/main" id="{B2D02F12-7FE2-29E8-F553-E15C7BF616DB}"/>
              </a:ext>
            </a:extLst>
          </p:cNvPr>
          <p:cNvSpPr txBox="1"/>
          <p:nvPr/>
        </p:nvSpPr>
        <p:spPr>
          <a:xfrm>
            <a:off x="2098854" y="5829682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311_grabcut_clustered_gray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084AAE1-BCBA-1417-C569-CBA7D69FF6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98" y="1412081"/>
            <a:ext cx="2598560" cy="194892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C6FBF57-8740-F0DB-853F-0F26FF509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25" y="1262340"/>
            <a:ext cx="2690802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0EA246A-DB99-DBD5-E287-72CDC6AE7B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53" y="3704964"/>
            <a:ext cx="2601405" cy="19510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846A4AC-F76A-9572-4707-23EE0A5379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24" y="3544077"/>
            <a:ext cx="2690802" cy="2160000"/>
          </a:xfrm>
          <a:prstGeom prst="rect">
            <a:avLst/>
          </a:prstGeom>
        </p:spPr>
      </p:pic>
      <p:sp>
        <p:nvSpPr>
          <p:cNvPr id="31" name="TextBox 49">
            <a:extLst>
              <a:ext uri="{FF2B5EF4-FFF2-40B4-BE49-F238E27FC236}">
                <a16:creationId xmlns:a16="http://schemas.microsoft.com/office/drawing/2014/main" id="{236C53FA-CAE8-5CC0-B372-1EC231867B63}"/>
              </a:ext>
            </a:extLst>
          </p:cNvPr>
          <p:cNvSpPr txBox="1"/>
          <p:nvPr/>
        </p:nvSpPr>
        <p:spPr>
          <a:xfrm>
            <a:off x="8391756" y="342782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313_clustered_gray</a:t>
            </a:r>
          </a:p>
        </p:txBody>
      </p:sp>
      <p:sp>
        <p:nvSpPr>
          <p:cNvPr id="32" name="TextBox 49">
            <a:extLst>
              <a:ext uri="{FF2B5EF4-FFF2-40B4-BE49-F238E27FC236}">
                <a16:creationId xmlns:a16="http://schemas.microsoft.com/office/drawing/2014/main" id="{7A94AD58-023B-F921-BD49-E0FD3350852B}"/>
              </a:ext>
            </a:extLst>
          </p:cNvPr>
          <p:cNvSpPr txBox="1"/>
          <p:nvPr/>
        </p:nvSpPr>
        <p:spPr>
          <a:xfrm>
            <a:off x="8078973" y="5829682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313_grabcut_clustered_gray</a:t>
            </a:r>
          </a:p>
        </p:txBody>
      </p:sp>
    </p:spTree>
    <p:extLst>
      <p:ext uri="{BB962C8B-B14F-4D97-AF65-F5344CB8AC3E}">
        <p14:creationId xmlns:p14="http://schemas.microsoft.com/office/powerpoint/2010/main" val="339921701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6ACD-E186-0493-D6CF-54EE89821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6383FA-6A7F-63C7-27FD-74FFC7B7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62A7DD5-3B18-7B49-C6EF-045212154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475866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4.4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灰度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聚类（任务二）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7E8E5D22-0436-B6E9-623A-2C376446F73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6573E7-6D44-39FB-140B-E727A3411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9" y="1412081"/>
            <a:ext cx="2603451" cy="1952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846A41-8A64-41EE-8D3F-10EBA3B89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88" y="1226126"/>
            <a:ext cx="2726680" cy="218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29DA8-8CCB-DF9E-F224-F9A7A9951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24" y="3704964"/>
            <a:ext cx="2601403" cy="19510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6A1842-6DCD-4839-8383-077245F37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02" y="3542392"/>
            <a:ext cx="2726681" cy="2188800"/>
          </a:xfrm>
          <a:prstGeom prst="rect">
            <a:avLst/>
          </a:prstGeom>
        </p:spPr>
      </p:pic>
      <p:sp>
        <p:nvSpPr>
          <p:cNvPr id="11" name="TextBox 49">
            <a:extLst>
              <a:ext uri="{FF2B5EF4-FFF2-40B4-BE49-F238E27FC236}">
                <a16:creationId xmlns:a16="http://schemas.microsoft.com/office/drawing/2014/main" id="{7034C7A1-6943-9094-1932-921ABC33190B}"/>
              </a:ext>
            </a:extLst>
          </p:cNvPr>
          <p:cNvSpPr txBox="1"/>
          <p:nvPr/>
        </p:nvSpPr>
        <p:spPr>
          <a:xfrm>
            <a:off x="2370962" y="3412406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315_clustered_gray</a:t>
            </a:r>
          </a:p>
        </p:txBody>
      </p:sp>
      <p:sp>
        <p:nvSpPr>
          <p:cNvPr id="12" name="TextBox 49">
            <a:extLst>
              <a:ext uri="{FF2B5EF4-FFF2-40B4-BE49-F238E27FC236}">
                <a16:creationId xmlns:a16="http://schemas.microsoft.com/office/drawing/2014/main" id="{C9D0A1CC-AAC3-35F2-A1D6-1FD2B6355326}"/>
              </a:ext>
            </a:extLst>
          </p:cNvPr>
          <p:cNvSpPr txBox="1"/>
          <p:nvPr/>
        </p:nvSpPr>
        <p:spPr>
          <a:xfrm>
            <a:off x="2058750" y="578972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315_grabcut_clustered_gray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78C40A-C4AE-0CA2-34FB-8CEC677D6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31" y="1413229"/>
            <a:ext cx="2601922" cy="19514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ECADCB-42C2-D0E7-4C30-6B7AA14D4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26" y="1230804"/>
            <a:ext cx="2726680" cy="2188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BB9086-D1B8-1E58-20E7-9338757171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48" y="3704575"/>
            <a:ext cx="2601922" cy="195144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6D02E6F-A6D6-CEF5-8FE9-9E25B27C7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26" y="3548337"/>
            <a:ext cx="2726680" cy="2188800"/>
          </a:xfrm>
          <a:prstGeom prst="rect">
            <a:avLst/>
          </a:prstGeom>
        </p:spPr>
      </p:pic>
      <p:sp>
        <p:nvSpPr>
          <p:cNvPr id="29" name="TextBox 49">
            <a:extLst>
              <a:ext uri="{FF2B5EF4-FFF2-40B4-BE49-F238E27FC236}">
                <a16:creationId xmlns:a16="http://schemas.microsoft.com/office/drawing/2014/main" id="{1C325A22-F5FA-0078-4655-C8B06672AD96}"/>
              </a:ext>
            </a:extLst>
          </p:cNvPr>
          <p:cNvSpPr txBox="1"/>
          <p:nvPr/>
        </p:nvSpPr>
        <p:spPr>
          <a:xfrm>
            <a:off x="8367162" y="3417615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317_clustered_gray</a:t>
            </a: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F4461466-864C-59E9-212A-3313C7022E84}"/>
              </a:ext>
            </a:extLst>
          </p:cNvPr>
          <p:cNvSpPr txBox="1"/>
          <p:nvPr/>
        </p:nvSpPr>
        <p:spPr>
          <a:xfrm>
            <a:off x="8024374" y="579898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317_grabcut_clustered_gray</a:t>
            </a:r>
          </a:p>
        </p:txBody>
      </p:sp>
    </p:spTree>
    <p:extLst>
      <p:ext uri="{BB962C8B-B14F-4D97-AF65-F5344CB8AC3E}">
        <p14:creationId xmlns:p14="http://schemas.microsoft.com/office/powerpoint/2010/main" val="167151892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0E25-2058-1322-9C5A-1401EC91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2CB553-1FAB-9B1A-294A-0E1604BA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CE6855A-08CE-3738-1537-97ACC95E6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485004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4.5 RGB-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聚类（任务二）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C20431A-7B23-5EF2-622F-DBB1F1B6C8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51F98-4884-0270-057A-5AC49791E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9" y="1416840"/>
            <a:ext cx="2601601" cy="195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4331B1-1BEF-747F-BBBB-2E8208A5F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59" y="1226920"/>
            <a:ext cx="2726680" cy="218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0F63B1-B8F5-7B96-2E7B-16BA11809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9" y="3702064"/>
            <a:ext cx="2601601" cy="195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DB9B71-8648-EF3D-5749-34FB0DE6D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59" y="3532464"/>
            <a:ext cx="2726680" cy="2188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A6C234-A1DC-BC51-671C-B1DF35D86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12" y="1403737"/>
            <a:ext cx="2601600" cy="195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2469A9-D564-72C4-43A9-B38BD1FE0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85" y="1210563"/>
            <a:ext cx="2726680" cy="2188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773955-C741-2C2D-DBAE-2AC1C73D9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12" y="3702064"/>
            <a:ext cx="2601600" cy="1951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05F707-D163-31BF-8E59-F55D767F32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85" y="3529800"/>
            <a:ext cx="2726680" cy="2188800"/>
          </a:xfrm>
          <a:prstGeom prst="rect">
            <a:avLst/>
          </a:prstGeom>
        </p:spPr>
      </p:pic>
      <p:sp>
        <p:nvSpPr>
          <p:cNvPr id="19" name="TextBox 49">
            <a:extLst>
              <a:ext uri="{FF2B5EF4-FFF2-40B4-BE49-F238E27FC236}">
                <a16:creationId xmlns:a16="http://schemas.microsoft.com/office/drawing/2014/main" id="{24991FD9-279B-49A0-5454-05BEE1EA51B0}"/>
              </a:ext>
            </a:extLst>
          </p:cNvPr>
          <p:cNvSpPr txBox="1"/>
          <p:nvPr/>
        </p:nvSpPr>
        <p:spPr>
          <a:xfrm>
            <a:off x="2370962" y="3412406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311_clustered_rgb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81FF5A49-D11B-0FAE-F007-C5586446450B}"/>
              </a:ext>
            </a:extLst>
          </p:cNvPr>
          <p:cNvSpPr txBox="1"/>
          <p:nvPr/>
        </p:nvSpPr>
        <p:spPr>
          <a:xfrm>
            <a:off x="2058750" y="578972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311_grabcut_clustered_rgb</a:t>
            </a:r>
          </a:p>
        </p:txBody>
      </p:sp>
      <p:sp>
        <p:nvSpPr>
          <p:cNvPr id="21" name="TextBox 49">
            <a:extLst>
              <a:ext uri="{FF2B5EF4-FFF2-40B4-BE49-F238E27FC236}">
                <a16:creationId xmlns:a16="http://schemas.microsoft.com/office/drawing/2014/main" id="{2E53181B-3D6F-6DED-B345-F07D0FCF052D}"/>
              </a:ext>
            </a:extLst>
          </p:cNvPr>
          <p:cNvSpPr txBox="1"/>
          <p:nvPr/>
        </p:nvSpPr>
        <p:spPr>
          <a:xfrm>
            <a:off x="8324653" y="3412406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313_clustered_rgb</a:t>
            </a:r>
          </a:p>
        </p:txBody>
      </p:sp>
      <p:sp>
        <p:nvSpPr>
          <p:cNvPr id="22" name="TextBox 49">
            <a:extLst>
              <a:ext uri="{FF2B5EF4-FFF2-40B4-BE49-F238E27FC236}">
                <a16:creationId xmlns:a16="http://schemas.microsoft.com/office/drawing/2014/main" id="{8EF97160-47FA-6F12-374E-650519F7CCF4}"/>
              </a:ext>
            </a:extLst>
          </p:cNvPr>
          <p:cNvSpPr txBox="1"/>
          <p:nvPr/>
        </p:nvSpPr>
        <p:spPr>
          <a:xfrm>
            <a:off x="8012441" y="578972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313_grabcut_clustered_rgb</a:t>
            </a:r>
          </a:p>
        </p:txBody>
      </p:sp>
    </p:spTree>
    <p:extLst>
      <p:ext uri="{BB962C8B-B14F-4D97-AF65-F5344CB8AC3E}">
        <p14:creationId xmlns:p14="http://schemas.microsoft.com/office/powerpoint/2010/main" val="2625402426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69EC-39F0-AD54-D78A-58C7168A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1EBEE7-0528-E4F8-9944-A45ADE9752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4DE66D6-D330-FCC7-B774-4260729F5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4963853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4.5 RGB-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聚类（任务二）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4B19359-B6FC-22CE-7B19-53B255F52A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F948A2-07C2-D962-97F9-4D7B6BA86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0" y="1416277"/>
            <a:ext cx="2601600" cy="195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6C0E9F-A72F-189B-26F0-07C6A6045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96" y="1240200"/>
            <a:ext cx="2726680" cy="218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640515-E6F6-05AC-FEEF-074B74008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0" y="3683846"/>
            <a:ext cx="2601600" cy="195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79D2D7-5A2D-9E73-3C12-21BC52121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96" y="3531164"/>
            <a:ext cx="2726680" cy="218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1FCC75-E1DD-4F57-C33A-B60390074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9" y="1403872"/>
            <a:ext cx="2601600" cy="195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88B877-6F0C-F0E9-2A3E-90F7BE031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70" y="1217072"/>
            <a:ext cx="2726680" cy="2188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3A1499-8973-D62D-2D2A-0D286ECF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9" y="3694006"/>
            <a:ext cx="2601600" cy="195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A24AE0-7902-4AF4-6EB7-3EA220BFB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70" y="3531164"/>
            <a:ext cx="2726680" cy="2188800"/>
          </a:xfrm>
          <a:prstGeom prst="rect">
            <a:avLst/>
          </a:prstGeom>
        </p:spPr>
      </p:pic>
      <p:sp>
        <p:nvSpPr>
          <p:cNvPr id="15" name="TextBox 49">
            <a:extLst>
              <a:ext uri="{FF2B5EF4-FFF2-40B4-BE49-F238E27FC236}">
                <a16:creationId xmlns:a16="http://schemas.microsoft.com/office/drawing/2014/main" id="{2A4D810C-5932-E554-BB51-8E650EE38076}"/>
              </a:ext>
            </a:extLst>
          </p:cNvPr>
          <p:cNvSpPr txBox="1"/>
          <p:nvPr/>
        </p:nvSpPr>
        <p:spPr>
          <a:xfrm>
            <a:off x="2370962" y="3412406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315_clustered_rgb</a:t>
            </a:r>
          </a:p>
        </p:txBody>
      </p:sp>
      <p:sp>
        <p:nvSpPr>
          <p:cNvPr id="16" name="TextBox 49">
            <a:extLst>
              <a:ext uri="{FF2B5EF4-FFF2-40B4-BE49-F238E27FC236}">
                <a16:creationId xmlns:a16="http://schemas.microsoft.com/office/drawing/2014/main" id="{4366822C-5DE9-24B5-F6B2-67878E2DF64E}"/>
              </a:ext>
            </a:extLst>
          </p:cNvPr>
          <p:cNvSpPr txBox="1"/>
          <p:nvPr/>
        </p:nvSpPr>
        <p:spPr>
          <a:xfrm>
            <a:off x="2058750" y="5789720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315_grabcut_clustered_rgb</a:t>
            </a:r>
          </a:p>
        </p:txBody>
      </p:sp>
      <p:sp>
        <p:nvSpPr>
          <p:cNvPr id="17" name="TextBox 49">
            <a:extLst>
              <a:ext uri="{FF2B5EF4-FFF2-40B4-BE49-F238E27FC236}">
                <a16:creationId xmlns:a16="http://schemas.microsoft.com/office/drawing/2014/main" id="{D84AD15C-F5D1-F6DC-1E48-36138E9E1A87}"/>
              </a:ext>
            </a:extLst>
          </p:cNvPr>
          <p:cNvSpPr txBox="1"/>
          <p:nvPr/>
        </p:nvSpPr>
        <p:spPr>
          <a:xfrm>
            <a:off x="8302977" y="3404164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317_clustered_rgb</a:t>
            </a: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id="{DEC80DEC-A101-939F-1C7E-2901C5D44F58}"/>
              </a:ext>
            </a:extLst>
          </p:cNvPr>
          <p:cNvSpPr txBox="1"/>
          <p:nvPr/>
        </p:nvSpPr>
        <p:spPr>
          <a:xfrm>
            <a:off x="7990765" y="5781478"/>
            <a:ext cx="2041104" cy="20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317_grabcut_clustered_rgb</a:t>
            </a:r>
          </a:p>
        </p:txBody>
      </p:sp>
    </p:spTree>
    <p:extLst>
      <p:ext uri="{BB962C8B-B14F-4D97-AF65-F5344CB8AC3E}">
        <p14:creationId xmlns:p14="http://schemas.microsoft.com/office/powerpoint/2010/main" val="171522446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BBDC-98F8-207C-230B-2660DC49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221DF5-95E3-F827-44F4-5719A23A6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1856"/>
            <a:ext cx="5097441" cy="50724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0B10934-35BF-87C3-744B-8E738A525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257056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4.6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实验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结论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1D4BF87-79F5-69B5-6A64-02A05307136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3" name="文本框 65">
            <a:extLst>
              <a:ext uri="{FF2B5EF4-FFF2-40B4-BE49-F238E27FC236}">
                <a16:creationId xmlns:a16="http://schemas.microsoft.com/office/drawing/2014/main" id="{1CCC4323-589D-618D-CBD1-280666CE5CC8}"/>
              </a:ext>
            </a:extLst>
          </p:cNvPr>
          <p:cNvSpPr txBox="1"/>
          <p:nvPr/>
        </p:nvSpPr>
        <p:spPr>
          <a:xfrm>
            <a:off x="1056725" y="1963073"/>
            <a:ext cx="3639268" cy="2618602"/>
          </a:xfrm>
          <a:prstGeom prst="rect">
            <a:avLst/>
          </a:prstGeom>
          <a:noFill/>
          <a:ln>
            <a:solidFill>
              <a:srgbClr val="0231A7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457189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对不同模式（灰度和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）的聚类效果进行了对比，展示了高斯混合模型在图像分割中的应用。</a:t>
            </a:r>
          </a:p>
          <a:p>
            <a:pPr marL="0" marR="0" lvl="0" indent="457189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实验结果显示不同阶段的图片处理效果，帮助深入理解从数据预处理到最终图像分割的过程。</a:t>
            </a:r>
          </a:p>
          <a:p>
            <a:pPr marL="0" marR="0" lvl="0" indent="457189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将鱼类区域提取与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聚类相结合，形成了较为完整的图像分析流程。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D24AC-2387-5661-74D6-49B46942D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00" y="1032083"/>
            <a:ext cx="3048000" cy="228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117536-DDAF-8F00-E795-A3DDA4FA5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3" y="1032083"/>
            <a:ext cx="3048000" cy="228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64C96C-A891-6F90-CACD-4683BFD4C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00" y="3438675"/>
            <a:ext cx="3048000" cy="228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6F206F-5607-86D1-4473-E7614DCA1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3" y="343867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57396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64747-EE28-4CE3-D26C-20EB9BF6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FCAF49-3DEA-7E12-3489-43BAA262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58" y="1184750"/>
            <a:ext cx="5097441" cy="507245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ED2855D-6D7F-D8D3-9A8F-BD8A80BB8A27}"/>
              </a:ext>
            </a:extLst>
          </p:cNvPr>
          <p:cNvSpPr/>
          <p:nvPr/>
        </p:nvSpPr>
        <p:spPr>
          <a:xfrm>
            <a:off x="3349289" y="4922031"/>
            <a:ext cx="3767378" cy="379656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小组成员：郭昊、陈劭杰、蔡明珠</a:t>
            </a:r>
            <a:endParaRPr kumimoji="1" lang="en-US" altLang="zh-CN" sz="1867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9011DC0-8E3C-C92A-C0D2-12F40AFEBBD9}"/>
              </a:ext>
            </a:extLst>
          </p:cNvPr>
          <p:cNvCxnSpPr/>
          <p:nvPr/>
        </p:nvCxnSpPr>
        <p:spPr>
          <a:xfrm flipH="1">
            <a:off x="3390108" y="4166691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6C28E4A5-9C48-DADE-88C2-8FE70EECA3BA}"/>
              </a:ext>
            </a:extLst>
          </p:cNvPr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 w="5" cap="flat">
            <a:solidFill>
              <a:schemeClr val="accent2">
                <a:lumMod val="10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FF4148C-0330-69CB-5DD3-5C5FE4E1375F}"/>
              </a:ext>
            </a:extLst>
          </p:cNvPr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solidFill>
              <a:schemeClr val="accent2">
                <a:lumMod val="100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A834D9-084B-3F24-08A4-0C7ED51B0C5D}"/>
              </a:ext>
            </a:extLst>
          </p:cNvPr>
          <p:cNvSpPr txBox="1"/>
          <p:nvPr/>
        </p:nvSpPr>
        <p:spPr>
          <a:xfrm>
            <a:off x="8235437" y="6257204"/>
            <a:ext cx="395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800" b="0" i="0" dirty="0"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求实求真 大气大为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8DBAFA-B2F4-8396-21B2-DF38DDF96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48" y="1234511"/>
            <a:ext cx="4097535" cy="10146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A4AEBA-9AB7-A4DD-E4A9-F92D758A993D}"/>
              </a:ext>
            </a:extLst>
          </p:cNvPr>
          <p:cNvSpPr/>
          <p:nvPr/>
        </p:nvSpPr>
        <p:spPr>
          <a:xfrm>
            <a:off x="3348684" y="4405923"/>
            <a:ext cx="2573140" cy="379656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模式识别第三次大作业</a:t>
            </a:r>
            <a:endParaRPr kumimoji="1" lang="en-US" altLang="zh-CN" sz="1867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E132ED-5EE1-24E3-8252-5F1A38C460C5}"/>
              </a:ext>
            </a:extLst>
          </p:cNvPr>
          <p:cNvSpPr/>
          <p:nvPr/>
        </p:nvSpPr>
        <p:spPr>
          <a:xfrm>
            <a:off x="3295589" y="2989689"/>
            <a:ext cx="7785980" cy="111831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67" b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37648254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任务描述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E1A3D0-A8A2-CAB9-A9C3-641D13D1A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" y="1339022"/>
            <a:ext cx="3630128" cy="36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5630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b="1" dirty="0">
                <a:latin typeface="Arial" panose="020B0604020202020204" pitchFamily="34" charset="0"/>
              </a:rPr>
              <a:t>任务描述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+mn-cs"/>
              <a:sym typeface="Calibri" pitchFamily="34" charset="0"/>
            </a:endParaRP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99784" y="1656781"/>
            <a:ext cx="3103094" cy="813675"/>
            <a:chOff x="3002037" y="1465798"/>
            <a:chExt cx="7094950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4" y="1474124"/>
              <a:ext cx="7063763" cy="33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kumimoji="0" lang="en-US" altLang="zh-CN" sz="2133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EM</a:t>
              </a:r>
              <a:r>
                <a:rPr kumimoji="0" lang="zh-CN" altLang="en-US" sz="2133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算法的</a:t>
              </a:r>
              <a:endParaRPr kumimoji="0" lang="en-US" altLang="zh-CN" sz="2133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33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小鱼像素点分类问题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45390" y="3529089"/>
            <a:ext cx="4466729" cy="465119"/>
            <a:chOff x="3002037" y="3922395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4085844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8992" y="2625436"/>
            <a:ext cx="3851851" cy="19816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720000" marR="0" lvl="0" indent="457200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使用高斯混合模型（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）进行图像处理和使用不同方法对鱼类区域进行分割。通过结合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聚类和图像分割算法，分析和验证多种处理方法对复杂图像的分割效果。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9162" y="4060995"/>
            <a:ext cx="4462565" cy="10181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lvl="0" defTabSz="457189">
              <a:lnSpc>
                <a:spcPct val="130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先提取图像中的鱼，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基于提取后的结果调用任务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中的函数对图像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 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聚类并得出结果。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等腰三角形 2"/>
          <p:cNvSpPr/>
          <p:nvPr/>
        </p:nvSpPr>
        <p:spPr bwMode="auto">
          <a:xfrm rot="2747878">
            <a:off x="5125224" y="1897203"/>
            <a:ext cx="1323028" cy="15308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wrap="none" lIns="91440" tIns="45720" rIns="91440" bIns="4572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9803" y="2485549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任务</a:t>
            </a:r>
            <a:r>
              <a:rPr kumimoji="0" lang="en-US" altLang="zh-CN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</a:t>
            </a:r>
            <a:endParaRPr kumimoji="0" lang="zh-CN" altLang="en-US" sz="2667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5126654" y="3534706"/>
            <a:ext cx="1323031" cy="1530816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91440" tIns="45720" rIns="91440" bIns="4572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91838" y="4114788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任务</a:t>
            </a:r>
            <a:r>
              <a:rPr kumimoji="0" lang="en-US" altLang="zh-CN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</a:t>
            </a:r>
            <a:endParaRPr kumimoji="0" lang="zh-CN" altLang="en-US" sz="2667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FF7A904-07A1-DD4C-C600-115FDBEB2BF3}"/>
              </a:ext>
            </a:extLst>
          </p:cNvPr>
          <p:cNvGrpSpPr/>
          <p:nvPr/>
        </p:nvGrpSpPr>
        <p:grpSpPr>
          <a:xfrm>
            <a:off x="6641226" y="1947507"/>
            <a:ext cx="4470893" cy="465119"/>
            <a:chOff x="3002037" y="3922395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2C0E0F-0B99-67F9-565E-A42172E9DF54}"/>
                </a:ext>
              </a:extLst>
            </p:cNvPr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TextBox 19">
              <a:extLst>
                <a:ext uri="{FF2B5EF4-FFF2-40B4-BE49-F238E27FC236}">
                  <a16:creationId xmlns:a16="http://schemas.microsoft.com/office/drawing/2014/main" id="{4F729E9D-F4CF-C6B4-136E-7E50DC4919BB}"/>
                </a:ext>
              </a:extLst>
            </p:cNvPr>
            <p:cNvSpPr txBox="1"/>
            <p:nvPr/>
          </p:nvSpPr>
          <p:spPr>
            <a:xfrm>
              <a:off x="3023808" y="3939647"/>
              <a:ext cx="4085844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TextBox 21">
            <a:extLst>
              <a:ext uri="{FF2B5EF4-FFF2-40B4-BE49-F238E27FC236}">
                <a16:creationId xmlns:a16="http://schemas.microsoft.com/office/drawing/2014/main" id="{F12BD081-E2A7-61E1-0AA6-48728BC9C7FD}"/>
              </a:ext>
            </a:extLst>
          </p:cNvPr>
          <p:cNvSpPr txBox="1"/>
          <p:nvPr/>
        </p:nvSpPr>
        <p:spPr>
          <a:xfrm>
            <a:off x="6616599" y="2474233"/>
            <a:ext cx="4466729" cy="70134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使用灰度和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数据分别进行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聚类，训练出两个模型对分割和未分割的图片处理。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48865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DDE1F-36DA-165C-7961-59B26148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>
            <a:extLst>
              <a:ext uri="{FF2B5EF4-FFF2-40B4-BE49-F238E27FC236}">
                <a16:creationId xmlns:a16="http://schemas.microsoft.com/office/drawing/2014/main" id="{59DDE567-625A-CC18-11AF-C247BFE912C4}"/>
              </a:ext>
            </a:extLst>
          </p:cNvPr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3058D77A-3322-EF48-3E1A-FAB668B4ACC4}"/>
              </a:ext>
            </a:extLst>
          </p:cNvPr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61DF246A-2578-CBE1-75B0-D070E57CFD20}"/>
              </a:ext>
            </a:extLst>
          </p:cNvPr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lang="en-US" altLang="zh-CN" sz="7200" b="1" dirty="0">
                <a:solidFill>
                  <a:prstClr val="white"/>
                </a:solidFill>
                <a:latin typeface="Arial"/>
                <a:ea typeface="微软雅黑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4F877F-E833-154C-FC6F-4D4D7981D700}"/>
              </a:ext>
            </a:extLst>
          </p:cNvPr>
          <p:cNvSpPr/>
          <p:nvPr/>
        </p:nvSpPr>
        <p:spPr>
          <a:xfrm>
            <a:off x="5638798" y="2692405"/>
            <a:ext cx="449353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研究方法与思路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7AC8F-8E18-5D16-D9E5-B99E8C4D7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" y="1339022"/>
            <a:ext cx="3630128" cy="36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9144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8B377-2D91-2386-28A8-17363341E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D51A555-7B5F-89E5-8851-D9F883C2D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311879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研究方法与思路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2EC3B57-4F56-7032-A2FB-0C45676C3BF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13D944-D4F6-FEEF-E24B-EDB9CE63540D}"/>
              </a:ext>
            </a:extLst>
          </p:cNvPr>
          <p:cNvSpPr/>
          <p:nvPr/>
        </p:nvSpPr>
        <p:spPr>
          <a:xfrm>
            <a:off x="1785853" y="1492914"/>
            <a:ext cx="8620294" cy="2112245"/>
          </a:xfrm>
          <a:prstGeom prst="rect">
            <a:avLst/>
          </a:prstGeom>
          <a:ln>
            <a:solidFill>
              <a:srgbClr val="0231A7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en-US" altLang="zh-CN" sz="1600" b="1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GMM </a:t>
            </a:r>
            <a:r>
              <a:rPr lang="zh-CN" altLang="en-US" sz="1600" b="1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图像处理部分</a:t>
            </a:r>
          </a:p>
          <a:p>
            <a:pPr marL="0" marR="0" lvl="0" indent="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数据加载与预处理：从 </a:t>
            </a: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文件中提取数据，支持灰度和 </a:t>
            </a: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两种图像格式。</a:t>
            </a:r>
          </a:p>
          <a:p>
            <a:pPr marL="0" marR="0" lvl="0" indent="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2.GMM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模型训练：对灰度和 </a:t>
            </a: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数据分别训练 </a:t>
            </a: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模型，支持早停机制和初始化优化。</a:t>
            </a:r>
          </a:p>
          <a:p>
            <a:pPr marL="0" marR="0" lvl="0" indent="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掩码处理与聚类应用：通过掩码区域提取特定部分的像素并进行聚类，结果保存在 </a:t>
            </a: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result/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目录中。</a:t>
            </a:r>
          </a:p>
          <a:p>
            <a:pPr defTabSz="457189">
              <a:lnSpc>
                <a:spcPct val="150000"/>
              </a:lnSpc>
              <a:defRPr/>
            </a:pP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多阶段可视化：保存分割过程的每个步骤，生成训练过程的动画 </a:t>
            </a:r>
            <a:r>
              <a:rPr kumimoji="0" lang="en-US" altLang="zh-CN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GIF </a:t>
            </a:r>
            <a:r>
              <a:rPr kumimoji="0" lang="zh-CN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及最终结果的图像。</a:t>
            </a:r>
            <a:endParaRPr kumimoji="0" lang="en-US" altLang="zh-CN" sz="146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B6A72-7015-00D2-B653-B7D457250658}"/>
              </a:ext>
            </a:extLst>
          </p:cNvPr>
          <p:cNvSpPr txBox="1"/>
          <p:nvPr/>
        </p:nvSpPr>
        <p:spPr>
          <a:xfrm>
            <a:off x="2644575" y="3875806"/>
            <a:ext cx="6902849" cy="1069332"/>
          </a:xfrm>
          <a:prstGeom prst="rect">
            <a:avLst/>
          </a:prstGeom>
          <a:noFill/>
          <a:ln>
            <a:solidFill>
              <a:srgbClr val="0231A7"/>
            </a:solidFill>
          </a:ln>
        </p:spPr>
        <p:txBody>
          <a:bodyPr wrap="square" rtlCol="0">
            <a:spAutoFit/>
          </a:bodyPr>
          <a:lstStyle/>
          <a:p>
            <a:pPr algn="ctr" defTabSz="457189">
              <a:lnSpc>
                <a:spcPct val="150000"/>
              </a:lnSpc>
              <a:defRPr/>
            </a:pPr>
            <a:r>
              <a:rPr lang="zh-CN" altLang="en-US" sz="1600" b="1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en-US" altLang="zh-CN" sz="1600" b="1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1600" b="1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鱼类区域分割部分</a:t>
            </a:r>
            <a:b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本部分采用了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两种不同的方法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来分割鱼类区域，以对比两种方法的优劣：</a:t>
            </a:r>
          </a:p>
          <a:p>
            <a:pPr marL="0" marR="0" lvl="0" indent="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5436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43AE1-8CFC-50C7-E86F-87CCB6882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4391E08-981D-601F-E86D-9666A687B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7" y="237124"/>
            <a:ext cx="311879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研究方法与思路</a:t>
            </a: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26663CF2-4E0D-FA65-E343-25B8F297397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7C75AA-A95F-F56B-98CF-5C3BBD774BCF}"/>
              </a:ext>
            </a:extLst>
          </p:cNvPr>
          <p:cNvSpPr txBox="1"/>
          <p:nvPr/>
        </p:nvSpPr>
        <p:spPr>
          <a:xfrm>
            <a:off x="6371206" y="1113293"/>
            <a:ext cx="4932000" cy="1067152"/>
          </a:xfrm>
          <a:prstGeom prst="rect">
            <a:avLst/>
          </a:prstGeom>
          <a:noFill/>
          <a:ln>
            <a:solidFill>
              <a:srgbClr val="0231A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：直接颜色范围过滤</a:t>
            </a:r>
          </a:p>
          <a:p>
            <a:pPr marL="0" marR="0" lvl="0" indent="45720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通过设定颜色的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HSV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范围，直接对鱼的区域进行过滤，适合前景和背景颜色差异明显的情况。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505EBC-7C28-594F-848E-9A85D8FFE39A}"/>
              </a:ext>
            </a:extLst>
          </p:cNvPr>
          <p:cNvSpPr txBox="1"/>
          <p:nvPr/>
        </p:nvSpPr>
        <p:spPr>
          <a:xfrm>
            <a:off x="888794" y="1104796"/>
            <a:ext cx="4932000" cy="1067152"/>
          </a:xfrm>
          <a:prstGeom prst="rect">
            <a:avLst/>
          </a:prstGeom>
          <a:noFill/>
          <a:ln>
            <a:solidFill>
              <a:srgbClr val="0231A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</a:p>
          <a:p>
            <a:pPr marL="0" marR="0" lvl="0" indent="457200" algn="l" defTabSz="4571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GrabCut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是一种交互式图像分割算法，结合颜色建模与能量最小化，可以实现高质量的前景提取。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0E6369C-161A-711D-162F-8B4FC7B3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32" y="2780077"/>
            <a:ext cx="3314988" cy="22210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6DD9610-4438-590A-BDA7-BC5ECDB3F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75" y="2180445"/>
            <a:ext cx="3119525" cy="3859592"/>
          </a:xfrm>
          <a:prstGeom prst="rect">
            <a:avLst/>
          </a:prstGeom>
        </p:spPr>
      </p:pic>
      <p:sp>
        <p:nvSpPr>
          <p:cNvPr id="22" name="TextBox 49">
            <a:extLst>
              <a:ext uri="{FF2B5EF4-FFF2-40B4-BE49-F238E27FC236}">
                <a16:creationId xmlns:a16="http://schemas.microsoft.com/office/drawing/2014/main" id="{ED3AB775-D38C-9998-B31F-2178773FBA0E}"/>
              </a:ext>
            </a:extLst>
          </p:cNvPr>
          <p:cNvSpPr txBox="1"/>
          <p:nvPr/>
        </p:nvSpPr>
        <p:spPr>
          <a:xfrm>
            <a:off x="5208097" y="5562330"/>
            <a:ext cx="2050542" cy="201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189" rtl="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en-US" altLang="zh-CN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流程图</a:t>
            </a:r>
            <a:r>
              <a:rPr lang="en-US" altLang="zh-CN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en-US" altLang="zh-CN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333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流程图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2AE051-9814-082E-9BD2-6ABA56E10DC9}"/>
              </a:ext>
            </a:extLst>
          </p:cNvPr>
          <p:cNvSpPr txBox="1"/>
          <p:nvPr/>
        </p:nvSpPr>
        <p:spPr>
          <a:xfrm>
            <a:off x="4854114" y="378571"/>
            <a:ext cx="4331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highlight>
                  <a:srgbClr val="FFFF00"/>
                </a:highlight>
              </a:rPr>
              <a:t>如何获得</a:t>
            </a:r>
            <a:r>
              <a:rPr lang="en-US" altLang="zh-CN" sz="2000" dirty="0">
                <a:highlight>
                  <a:srgbClr val="FFFF00"/>
                </a:highlight>
              </a:rPr>
              <a:t>mask?</a:t>
            </a:r>
            <a:r>
              <a:rPr lang="zh-CN" altLang="en-US" sz="2000" dirty="0">
                <a:highlight>
                  <a:srgbClr val="FFFF00"/>
                </a:highlight>
              </a:rPr>
              <a:t>或者如何定位</a:t>
            </a:r>
            <a:r>
              <a:rPr lang="en-US" altLang="zh-CN" sz="2000" dirty="0">
                <a:highlight>
                  <a:srgbClr val="FFFF00"/>
                </a:highlight>
              </a:rPr>
              <a:t>Nemo?</a:t>
            </a:r>
            <a:endParaRPr lang="zh-CN" alt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7247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5AB9-820A-9926-02A3-8BDDD8A8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>
            <a:extLst>
              <a:ext uri="{FF2B5EF4-FFF2-40B4-BE49-F238E27FC236}">
                <a16:creationId xmlns:a16="http://schemas.microsoft.com/office/drawing/2014/main" id="{36D44D51-4C5D-E038-9A0A-EA144CF9656B}"/>
              </a:ext>
            </a:extLst>
          </p:cNvPr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6F24CEA9-9E6C-99E9-B7CA-45079C8F4219}"/>
              </a:ext>
            </a:extLst>
          </p:cNvPr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D8A406EF-FF83-C0E9-C0DE-1AAE2098AE5E}"/>
              </a:ext>
            </a:extLst>
          </p:cNvPr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BBE7DE-37C0-C6D0-0714-ACFE26EF61C1}"/>
              </a:ext>
            </a:extLst>
          </p:cNvPr>
          <p:cNvSpPr/>
          <p:nvPr/>
        </p:nvSpPr>
        <p:spPr>
          <a:xfrm>
            <a:off x="5638798" y="2692405"/>
            <a:ext cx="3877985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Arial"/>
                <a:ea typeface="微软雅黑"/>
              </a:rPr>
              <a:t>模型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A5EFE6-74AA-71D0-8C02-128294EF3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" y="1339022"/>
            <a:ext cx="3630128" cy="36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6981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614208" y="1613402"/>
            <a:ext cx="8896371" cy="701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100000"/>
              </a:schemeClr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Scipy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读取来自路径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array_sample.mat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的数据文件，其中包含像素的灰度和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值数据。数据分为灰度数据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gray_data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rgb_data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，用于分别训练相应的聚类模型。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193083" y="1194781"/>
            <a:ext cx="1929741" cy="4246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数据处理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614208" y="2955786"/>
            <a:ext cx="8896371" cy="23017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>
                <a:lumMod val="100000"/>
              </a:schemeClr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算法与高斯混合模型（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）训练：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灰度数据训练：使用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gmm_em_training_save_last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模型进行灰度数据聚类。设置聚类数量为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，训练迭代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次进行聚类操作。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数据训练：使用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gmm_rgb_clustering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函数针对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数据进行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GMM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聚类。同样地，设置聚类数量为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，迭代次数为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，利用初始化参数的方法对数据进行操作和聚类。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43200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函数中通过不断迭代（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步）来调整模型参数，使模型逐步收敛。训练过程记录了每次迭代模型参数（均值和协方差），如果在某次迭代中参数变化不大则提前停止训练。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193083" y="2537165"/>
            <a:ext cx="1929741" cy="42463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模型训练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34918" y="237124"/>
            <a:ext cx="5741168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3.1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模型训练过程（任务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）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5941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3F3F3F"/>
      </a:dk2>
      <a:lt2>
        <a:srgbClr val="E3DED1"/>
      </a:lt2>
      <a:accent1>
        <a:srgbClr val="8FC320"/>
      </a:accent1>
      <a:accent2>
        <a:srgbClr val="03358E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2368B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8FC320"/>
    </a:accent1>
    <a:accent2>
      <a:srgbClr val="03358E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2368B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8FC320"/>
    </a:accent1>
    <a:accent2>
      <a:srgbClr val="03358E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2368B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8FC320"/>
    </a:accent1>
    <a:accent2>
      <a:srgbClr val="03358E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2368B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3F3F3F"/>
    </a:dk2>
    <a:lt2>
      <a:srgbClr val="E3DED1"/>
    </a:lt2>
    <a:accent1>
      <a:srgbClr val="8FC320"/>
    </a:accent1>
    <a:accent2>
      <a:srgbClr val="03358E"/>
    </a:accent2>
    <a:accent3>
      <a:srgbClr val="414456"/>
    </a:accent3>
    <a:accent4>
      <a:srgbClr val="444455"/>
    </a:accent4>
    <a:accent5>
      <a:srgbClr val="444455"/>
    </a:accent5>
    <a:accent6>
      <a:srgbClr val="7F7F7F"/>
    </a:accent6>
    <a:hlink>
      <a:srgbClr val="02368B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2098</Words>
  <Application>Microsoft Office PowerPoint</Application>
  <PresentationFormat>宽屏</PresentationFormat>
  <Paragraphs>172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隶书</vt:lpstr>
      <vt:lpstr>微软雅黑</vt:lpstr>
      <vt:lpstr>幼圆</vt:lpstr>
      <vt:lpstr>Arial</vt:lpstr>
      <vt:lpstr>Arial Black</vt:lpstr>
      <vt:lpstr>Calibri</vt:lpstr>
      <vt:lpstr>Times New Roman</vt:lpstr>
      <vt:lpstr>Wingdings 2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hao guo</cp:lastModifiedBy>
  <cp:revision>123</cp:revision>
  <cp:lastPrinted>2024-11-10T06:29:12Z</cp:lastPrinted>
  <dcterms:created xsi:type="dcterms:W3CDTF">2020-10-27T11:22:29Z</dcterms:created>
  <dcterms:modified xsi:type="dcterms:W3CDTF">2024-11-10T14:30:47Z</dcterms:modified>
</cp:coreProperties>
</file>